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4" r:id="rId3"/>
    <p:sldMasterId id="2147483719" r:id="rId4"/>
    <p:sldMasterId id="2147483747" r:id="rId5"/>
  </p:sldMasterIdLst>
  <p:notesMasterIdLst>
    <p:notesMasterId r:id="rId20"/>
  </p:notesMasterIdLst>
  <p:sldIdLst>
    <p:sldId id="262" r:id="rId6"/>
    <p:sldId id="266" r:id="rId7"/>
    <p:sldId id="301" r:id="rId8"/>
    <p:sldId id="300" r:id="rId9"/>
    <p:sldId id="299" r:id="rId10"/>
    <p:sldId id="298" r:id="rId11"/>
    <p:sldId id="264" r:id="rId12"/>
    <p:sldId id="265" r:id="rId13"/>
    <p:sldId id="309" r:id="rId14"/>
    <p:sldId id="303" r:id="rId15"/>
    <p:sldId id="311" r:id="rId16"/>
    <p:sldId id="305" r:id="rId17"/>
    <p:sldId id="307" r:id="rId18"/>
    <p:sldId id="288" r:id="rId19"/>
  </p:sldIdLst>
  <p:sldSz cx="9144000" cy="5143500" type="screen16x9"/>
  <p:notesSz cx="7086600" cy="9024938"/>
  <p:defaultTextStyle>
    <a:defPPr>
      <a:defRPr lang="es-ES"/>
    </a:defPPr>
    <a:lvl1pPr marL="0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6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8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4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6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72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24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35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A2AC"/>
    <a:srgbClr val="33A5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440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26" Type="http://schemas.microsoft.com/office/2015/10/relationships/revisionInfo" Target="revisionInfo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512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512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46C59-E5DE-B04F-B616-C23A8713A721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534988" y="676275"/>
            <a:ext cx="6016625" cy="3384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8660" y="4286846"/>
            <a:ext cx="5669280" cy="406122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572125"/>
            <a:ext cx="3070860" cy="4512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14100" y="8572125"/>
            <a:ext cx="3070860" cy="4512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D0F45-92F3-1E45-A09D-B880ECD370B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593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6" algn="l" defTabSz="4571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8" algn="l" defTabSz="4571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4" algn="l" defTabSz="4571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6" algn="l" defTabSz="4571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2" algn="l" defTabSz="4571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4" algn="l" defTabSz="4571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4571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5" algn="l" defTabSz="45715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4988" y="676275"/>
            <a:ext cx="6016625" cy="3384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8686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4988" y="676275"/>
            <a:ext cx="6016625" cy="3384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592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4988" y="676275"/>
            <a:ext cx="6016625" cy="3384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0189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1700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8869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8754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653238914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12731" y="863951"/>
            <a:ext cx="5518547" cy="174128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812731" y="2652121"/>
            <a:ext cx="5518547" cy="59605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700"/>
            </a:lvl1pPr>
            <a:lvl2pPr marL="0" indent="85717" algn="ctr">
              <a:spcBef>
                <a:spcPts val="0"/>
              </a:spcBef>
              <a:buSzTx/>
              <a:buNone/>
              <a:defRPr sz="1700"/>
            </a:lvl2pPr>
            <a:lvl3pPr marL="0" indent="171434" algn="ctr">
              <a:spcBef>
                <a:spcPts val="0"/>
              </a:spcBef>
              <a:buSzTx/>
              <a:buNone/>
              <a:defRPr sz="1700"/>
            </a:lvl3pPr>
            <a:lvl4pPr marL="0" indent="257151" algn="ctr">
              <a:spcBef>
                <a:spcPts val="0"/>
              </a:spcBef>
              <a:buSzTx/>
              <a:buNone/>
              <a:defRPr sz="1700"/>
            </a:lvl4pPr>
            <a:lvl5pPr marL="0" indent="342864" algn="ctr">
              <a:spcBef>
                <a:spcPts val="0"/>
              </a:spcBef>
              <a:buSzTx/>
              <a:buNone/>
              <a:defRPr sz="1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553369305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sz="half" idx="13"/>
          </p:nvPr>
        </p:nvSpPr>
        <p:spPr>
          <a:xfrm>
            <a:off x="1990206" y="334863"/>
            <a:ext cx="5156895" cy="3120926"/>
          </a:xfrm>
          <a:prstGeom prst="rect">
            <a:avLst/>
          </a:prstGeom>
        </p:spPr>
        <p:txBody>
          <a:bodyPr lIns="34286" tIns="17145" rIns="34286" bIns="17145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812731" y="3542854"/>
            <a:ext cx="5518547" cy="750094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812731" y="4319740"/>
            <a:ext cx="5518547" cy="59605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700"/>
            </a:lvl1pPr>
            <a:lvl2pPr marL="0" indent="85717" algn="ctr">
              <a:spcBef>
                <a:spcPts val="0"/>
              </a:spcBef>
              <a:buSzTx/>
              <a:buNone/>
              <a:defRPr sz="1700"/>
            </a:lvl2pPr>
            <a:lvl3pPr marL="0" indent="171434" algn="ctr">
              <a:spcBef>
                <a:spcPts val="0"/>
              </a:spcBef>
              <a:buSzTx/>
              <a:buNone/>
              <a:defRPr sz="1700"/>
            </a:lvl3pPr>
            <a:lvl4pPr marL="0" indent="257151" algn="ctr">
              <a:spcBef>
                <a:spcPts val="0"/>
              </a:spcBef>
              <a:buSzTx/>
              <a:buNone/>
              <a:defRPr sz="1700"/>
            </a:lvl4pPr>
            <a:lvl5pPr marL="0" indent="342864" algn="ctr">
              <a:spcBef>
                <a:spcPts val="0"/>
              </a:spcBef>
              <a:buSzTx/>
              <a:buNone/>
              <a:defRPr sz="1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4419782" y="4875613"/>
            <a:ext cx="297740" cy="192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400577128"/>
      </p:ext>
    </p:extLst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812731" y="1701110"/>
            <a:ext cx="5518547" cy="17412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244305598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4685853" y="334867"/>
            <a:ext cx="2812852" cy="4339829"/>
          </a:xfrm>
          <a:prstGeom prst="rect">
            <a:avLst/>
          </a:prstGeom>
        </p:spPr>
        <p:txBody>
          <a:bodyPr lIns="34286" tIns="17145" rIns="34286" bIns="17145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645295" y="334863"/>
            <a:ext cx="2812852" cy="2102942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645295" y="2511479"/>
            <a:ext cx="2812852" cy="216321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700"/>
            </a:lvl1pPr>
            <a:lvl2pPr marL="0" indent="85717" algn="ctr">
              <a:spcBef>
                <a:spcPts val="0"/>
              </a:spcBef>
              <a:buSzTx/>
              <a:buNone/>
              <a:defRPr sz="1700"/>
            </a:lvl2pPr>
            <a:lvl3pPr marL="0" indent="171434" algn="ctr">
              <a:spcBef>
                <a:spcPts val="0"/>
              </a:spcBef>
              <a:buSzTx/>
              <a:buNone/>
              <a:defRPr sz="1700"/>
            </a:lvl3pPr>
            <a:lvl4pPr marL="0" indent="257151" algn="ctr">
              <a:spcBef>
                <a:spcPts val="0"/>
              </a:spcBef>
              <a:buSzTx/>
              <a:buNone/>
              <a:defRPr sz="1700"/>
            </a:lvl4pPr>
            <a:lvl5pPr marL="0" indent="342864" algn="ctr">
              <a:spcBef>
                <a:spcPts val="0"/>
              </a:spcBef>
              <a:buSzTx/>
              <a:buNone/>
              <a:defRPr sz="1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918308073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222281240"/>
      </p:ext>
    </p:extLst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563286899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quarter" idx="13"/>
          </p:nvPr>
        </p:nvSpPr>
        <p:spPr>
          <a:xfrm>
            <a:off x="4685853" y="1372941"/>
            <a:ext cx="2812852" cy="3315147"/>
          </a:xfrm>
          <a:prstGeom prst="rect">
            <a:avLst/>
          </a:prstGeom>
        </p:spPr>
        <p:txBody>
          <a:bodyPr lIns="34286" tIns="17145" rIns="34286" bIns="17145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quarter" idx="1"/>
          </p:nvPr>
        </p:nvSpPr>
        <p:spPr>
          <a:xfrm>
            <a:off x="1645295" y="1372941"/>
            <a:ext cx="2812852" cy="3315147"/>
          </a:xfrm>
          <a:prstGeom prst="rect">
            <a:avLst/>
          </a:prstGeom>
        </p:spPr>
        <p:txBody>
          <a:bodyPr/>
          <a:lstStyle>
            <a:lvl1pPr marL="174496" indent="-174496">
              <a:spcBef>
                <a:spcPts val="1688"/>
              </a:spcBef>
              <a:defRPr sz="1400"/>
            </a:lvl1pPr>
            <a:lvl2pPr marL="303069" indent="-174496">
              <a:spcBef>
                <a:spcPts val="1688"/>
              </a:spcBef>
              <a:defRPr sz="1400"/>
            </a:lvl2pPr>
            <a:lvl3pPr marL="431643" indent="-174496">
              <a:spcBef>
                <a:spcPts val="1688"/>
              </a:spcBef>
              <a:defRPr sz="1400"/>
            </a:lvl3pPr>
            <a:lvl4pPr marL="560218" indent="-174496">
              <a:spcBef>
                <a:spcPts val="1688"/>
              </a:spcBef>
              <a:defRPr sz="1400"/>
            </a:lvl4pPr>
            <a:lvl5pPr marL="688794" indent="-174496">
              <a:spcBef>
                <a:spcPts val="1688"/>
              </a:spcBef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693542956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9550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645295" y="669731"/>
            <a:ext cx="5853410" cy="3804047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844368724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4685853" y="2685604"/>
            <a:ext cx="2812852" cy="1989088"/>
          </a:xfrm>
          <a:prstGeom prst="rect">
            <a:avLst/>
          </a:prstGeom>
        </p:spPr>
        <p:txBody>
          <a:bodyPr lIns="34286" tIns="17145" rIns="34286" bIns="17145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4689133" y="468809"/>
            <a:ext cx="2812852" cy="1989088"/>
          </a:xfrm>
          <a:prstGeom prst="rect">
            <a:avLst/>
          </a:prstGeom>
        </p:spPr>
        <p:txBody>
          <a:bodyPr lIns="34286" tIns="17145" rIns="34286" bIns="17145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1645295" y="468810"/>
            <a:ext cx="2812852" cy="4205883"/>
          </a:xfrm>
          <a:prstGeom prst="rect">
            <a:avLst/>
          </a:prstGeom>
        </p:spPr>
        <p:txBody>
          <a:bodyPr lIns="34286" tIns="17145" rIns="34286" bIns="17145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200305850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812731" y="3355334"/>
            <a:ext cx="5518547" cy="247799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812731" y="2250133"/>
            <a:ext cx="5518547" cy="36195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0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407590508"/>
      </p:ext>
    </p:extLst>
  </p:cSld>
  <p:clrMapOvr>
    <a:masterClrMapping/>
  </p:clrMapOvr>
  <p:transition xmlns:p14="http://schemas.microsoft.com/office/powerpoint/2010/main"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1143000" y="0"/>
            <a:ext cx="6858000" cy="5143500"/>
          </a:xfrm>
          <a:prstGeom prst="rect">
            <a:avLst/>
          </a:prstGeom>
        </p:spPr>
        <p:txBody>
          <a:bodyPr lIns="34286" tIns="17145" rIns="34286" bIns="17145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949435459"/>
      </p:ext>
    </p:extLst>
  </p:cSld>
  <p:clrMapOvr>
    <a:masterClrMapping/>
  </p:clrMapOvr>
  <p:transition xmlns:p14="http://schemas.microsoft.com/office/powerpoint/2010/main"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391346464"/>
      </p:ext>
    </p:extLst>
  </p:cSld>
  <p:clrMapOvr>
    <a:masterClrMapping/>
  </p:clrMapOvr>
  <p:transition xmlns:p14="http://schemas.microsoft.com/office/powerpoint/2010/main"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12730" y="863950"/>
            <a:ext cx="5518547" cy="174128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812730" y="2652120"/>
            <a:ext cx="5518547" cy="59605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700"/>
            </a:lvl1pPr>
            <a:lvl2pPr marL="0" indent="85719" algn="ctr">
              <a:spcBef>
                <a:spcPts val="0"/>
              </a:spcBef>
              <a:buSzTx/>
              <a:buNone/>
              <a:defRPr sz="1700"/>
            </a:lvl2pPr>
            <a:lvl3pPr marL="0" indent="171438" algn="ctr">
              <a:spcBef>
                <a:spcPts val="0"/>
              </a:spcBef>
              <a:buSzTx/>
              <a:buNone/>
              <a:defRPr sz="1700"/>
            </a:lvl3pPr>
            <a:lvl4pPr marL="0" indent="257157" algn="ctr">
              <a:spcBef>
                <a:spcPts val="0"/>
              </a:spcBef>
              <a:buSzTx/>
              <a:buNone/>
              <a:defRPr sz="1700"/>
            </a:lvl4pPr>
            <a:lvl5pPr marL="0" indent="342873" algn="ctr">
              <a:spcBef>
                <a:spcPts val="0"/>
              </a:spcBef>
              <a:buSzTx/>
              <a:buNone/>
              <a:defRPr sz="1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517285124"/>
      </p:ext>
    </p:extLst>
  </p:cSld>
  <p:clrMapOvr>
    <a:masterClrMapping/>
  </p:clrMapOvr>
  <p:transition xmlns:p14="http://schemas.microsoft.com/office/powerpoint/2010/main"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sz="half" idx="13"/>
          </p:nvPr>
        </p:nvSpPr>
        <p:spPr>
          <a:xfrm>
            <a:off x="1990206" y="334863"/>
            <a:ext cx="5156895" cy="3120926"/>
          </a:xfrm>
          <a:prstGeom prst="rect">
            <a:avLst/>
          </a:prstGeom>
        </p:spPr>
        <p:txBody>
          <a:bodyPr lIns="34287" tIns="17145" rIns="34287" bIns="17145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812730" y="3542854"/>
            <a:ext cx="5518547" cy="750094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812730" y="4319739"/>
            <a:ext cx="5518547" cy="59605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700"/>
            </a:lvl1pPr>
            <a:lvl2pPr marL="0" indent="85719" algn="ctr">
              <a:spcBef>
                <a:spcPts val="0"/>
              </a:spcBef>
              <a:buSzTx/>
              <a:buNone/>
              <a:defRPr sz="1700"/>
            </a:lvl2pPr>
            <a:lvl3pPr marL="0" indent="171438" algn="ctr">
              <a:spcBef>
                <a:spcPts val="0"/>
              </a:spcBef>
              <a:buSzTx/>
              <a:buNone/>
              <a:defRPr sz="1700"/>
            </a:lvl3pPr>
            <a:lvl4pPr marL="0" indent="257157" algn="ctr">
              <a:spcBef>
                <a:spcPts val="0"/>
              </a:spcBef>
              <a:buSzTx/>
              <a:buNone/>
              <a:defRPr sz="1700"/>
            </a:lvl4pPr>
            <a:lvl5pPr marL="0" indent="342873" algn="ctr">
              <a:spcBef>
                <a:spcPts val="0"/>
              </a:spcBef>
              <a:buSzTx/>
              <a:buNone/>
              <a:defRPr sz="1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4419782" y="4875612"/>
            <a:ext cx="297740" cy="192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342839343"/>
      </p:ext>
    </p:extLst>
  </p:cSld>
  <p:clrMapOvr>
    <a:masterClrMapping/>
  </p:clrMapOvr>
  <p:transition xmlns:p14="http://schemas.microsoft.com/office/powerpoint/2010/main"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812730" y="1701109"/>
            <a:ext cx="5518547" cy="17412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217207681"/>
      </p:ext>
    </p:extLst>
  </p:cSld>
  <p:clrMapOvr>
    <a:masterClrMapping/>
  </p:clrMapOvr>
  <p:transition xmlns:p14="http://schemas.microsoft.com/office/powerpoint/2010/main"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4685853" y="334866"/>
            <a:ext cx="2812852" cy="4339829"/>
          </a:xfrm>
          <a:prstGeom prst="rect">
            <a:avLst/>
          </a:prstGeom>
        </p:spPr>
        <p:txBody>
          <a:bodyPr lIns="34287" tIns="17145" rIns="34287" bIns="17145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645295" y="334863"/>
            <a:ext cx="2812852" cy="2102942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645295" y="2511478"/>
            <a:ext cx="2812852" cy="216321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700"/>
            </a:lvl1pPr>
            <a:lvl2pPr marL="0" indent="85719" algn="ctr">
              <a:spcBef>
                <a:spcPts val="0"/>
              </a:spcBef>
              <a:buSzTx/>
              <a:buNone/>
              <a:defRPr sz="1700"/>
            </a:lvl2pPr>
            <a:lvl3pPr marL="0" indent="171438" algn="ctr">
              <a:spcBef>
                <a:spcPts val="0"/>
              </a:spcBef>
              <a:buSzTx/>
              <a:buNone/>
              <a:defRPr sz="1700"/>
            </a:lvl3pPr>
            <a:lvl4pPr marL="0" indent="257157" algn="ctr">
              <a:spcBef>
                <a:spcPts val="0"/>
              </a:spcBef>
              <a:buSzTx/>
              <a:buNone/>
              <a:defRPr sz="1700"/>
            </a:lvl4pPr>
            <a:lvl5pPr marL="0" indent="342873" algn="ctr">
              <a:spcBef>
                <a:spcPts val="0"/>
              </a:spcBef>
              <a:buSzTx/>
              <a:buNone/>
              <a:defRPr sz="1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130533736"/>
      </p:ext>
    </p:extLst>
  </p:cSld>
  <p:clrMapOvr>
    <a:masterClrMapping/>
  </p:clrMapOvr>
  <p:transition xmlns:p14="http://schemas.microsoft.com/office/powerpoint/2010/main"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58469058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7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063095011"/>
      </p:ext>
    </p:extLst>
  </p:cSld>
  <p:clrMapOvr>
    <a:masterClrMapping/>
  </p:clrMapOvr>
  <p:transition xmlns:p14="http://schemas.microsoft.com/office/powerpoint/2010/main"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quarter" idx="13"/>
          </p:nvPr>
        </p:nvSpPr>
        <p:spPr>
          <a:xfrm>
            <a:off x="4685853" y="1372941"/>
            <a:ext cx="2812852" cy="3315147"/>
          </a:xfrm>
          <a:prstGeom prst="rect">
            <a:avLst/>
          </a:prstGeom>
        </p:spPr>
        <p:txBody>
          <a:bodyPr lIns="34287" tIns="17145" rIns="34287" bIns="17145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quarter" idx="1"/>
          </p:nvPr>
        </p:nvSpPr>
        <p:spPr>
          <a:xfrm>
            <a:off x="1645295" y="1372941"/>
            <a:ext cx="2812852" cy="3315147"/>
          </a:xfrm>
          <a:prstGeom prst="rect">
            <a:avLst/>
          </a:prstGeom>
        </p:spPr>
        <p:txBody>
          <a:bodyPr/>
          <a:lstStyle>
            <a:lvl1pPr marL="174500" indent="-174500">
              <a:spcBef>
                <a:spcPts val="1688"/>
              </a:spcBef>
              <a:defRPr sz="1400"/>
            </a:lvl1pPr>
            <a:lvl2pPr marL="303077" indent="-174500">
              <a:spcBef>
                <a:spcPts val="1688"/>
              </a:spcBef>
              <a:defRPr sz="1400"/>
            </a:lvl2pPr>
            <a:lvl3pPr marL="431654" indent="-174500">
              <a:spcBef>
                <a:spcPts val="1688"/>
              </a:spcBef>
              <a:defRPr sz="1400"/>
            </a:lvl3pPr>
            <a:lvl4pPr marL="560232" indent="-174500">
              <a:spcBef>
                <a:spcPts val="1688"/>
              </a:spcBef>
              <a:defRPr sz="1400"/>
            </a:lvl4pPr>
            <a:lvl5pPr marL="688811" indent="-174500">
              <a:spcBef>
                <a:spcPts val="1688"/>
              </a:spcBef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261294091"/>
      </p:ext>
    </p:extLst>
  </p:cSld>
  <p:clrMapOvr>
    <a:masterClrMapping/>
  </p:clrMapOvr>
  <p:transition xmlns:p14="http://schemas.microsoft.com/office/powerpoint/2010/main"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645295" y="669730"/>
            <a:ext cx="5853410" cy="3804047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609327441"/>
      </p:ext>
    </p:extLst>
  </p:cSld>
  <p:clrMapOvr>
    <a:masterClrMapping/>
  </p:clrMapOvr>
  <p:transition xmlns:p14="http://schemas.microsoft.com/office/powerpoint/2010/main"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4685853" y="2685604"/>
            <a:ext cx="2812852" cy="1989088"/>
          </a:xfrm>
          <a:prstGeom prst="rect">
            <a:avLst/>
          </a:prstGeom>
        </p:spPr>
        <p:txBody>
          <a:bodyPr lIns="34287" tIns="17145" rIns="34287" bIns="17145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4689133" y="468809"/>
            <a:ext cx="2812852" cy="1989088"/>
          </a:xfrm>
          <a:prstGeom prst="rect">
            <a:avLst/>
          </a:prstGeom>
        </p:spPr>
        <p:txBody>
          <a:bodyPr lIns="34287" tIns="17145" rIns="34287" bIns="17145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1645295" y="468810"/>
            <a:ext cx="2812852" cy="4205883"/>
          </a:xfrm>
          <a:prstGeom prst="rect">
            <a:avLst/>
          </a:prstGeom>
        </p:spPr>
        <p:txBody>
          <a:bodyPr lIns="34287" tIns="17145" rIns="34287" bIns="17145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53039921"/>
      </p:ext>
    </p:extLst>
  </p:cSld>
  <p:clrMapOvr>
    <a:masterClrMapping/>
  </p:clrMapOvr>
  <p:transition xmlns:p14="http://schemas.microsoft.com/office/powerpoint/2010/main"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812730" y="3355333"/>
            <a:ext cx="5518547" cy="247799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812730" y="2250133"/>
            <a:ext cx="5518547" cy="36195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0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765920871"/>
      </p:ext>
    </p:extLst>
  </p:cSld>
  <p:clrMapOvr>
    <a:masterClrMapping/>
  </p:clrMapOvr>
  <p:transition xmlns:p14="http://schemas.microsoft.com/office/powerpoint/2010/main"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1143000" y="0"/>
            <a:ext cx="6858000" cy="5143500"/>
          </a:xfrm>
          <a:prstGeom prst="rect">
            <a:avLst/>
          </a:prstGeom>
        </p:spPr>
        <p:txBody>
          <a:bodyPr lIns="34287" tIns="17145" rIns="34287" bIns="17145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287067685"/>
      </p:ext>
    </p:extLst>
  </p:cSld>
  <p:clrMapOvr>
    <a:masterClrMapping/>
  </p:clrMapOvr>
  <p:transition xmlns:p14="http://schemas.microsoft.com/office/powerpoint/2010/main"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73635396"/>
      </p:ext>
    </p:extLst>
  </p:cSld>
  <p:clrMapOvr>
    <a:masterClrMapping/>
  </p:clrMapOvr>
  <p:transition xmlns:p14="http://schemas.microsoft.com/office/powerpoint/2010/main"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14650"/>
            <a:ext cx="9144000" cy="222885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/>
          <a:p>
            <a:pPr algn="ctr" defTabSz="914362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15338"/>
            <a:ext cx="7772400" cy="458115"/>
          </a:xfrm>
        </p:spPr>
        <p:txBody>
          <a:bodyPr/>
          <a:lstStyle>
            <a:lvl1pPr algn="ctr">
              <a:defRPr lang="en-US" sz="3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9265"/>
            <a:ext cx="6400800" cy="573330"/>
          </a:xfrm>
        </p:spPr>
        <p:txBody>
          <a:bodyPr>
            <a:normAutofit/>
          </a:bodyPr>
          <a:lstStyle>
            <a:lvl1pPr marL="0" indent="0" algn="ctr">
              <a:buNone/>
              <a:defRPr lang="en-US" sz="18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10215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19697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7408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43389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94849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94980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6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39884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65035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36" tIns="45718" rIns="91436" bIns="45718" rtlCol="0" anchor="ctr">
            <a:normAutofit/>
          </a:bodyPr>
          <a:lstStyle>
            <a:lvl1pPr>
              <a:defRPr lang="en-US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25651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09339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54926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2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6" indent="0">
              <a:buNone/>
              <a:defRPr sz="2000"/>
            </a:lvl7pPr>
            <a:lvl8pPr marL="3200266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4" indent="0">
              <a:buNone/>
              <a:defRPr sz="900"/>
            </a:lvl5pPr>
            <a:lvl6pPr marL="2285905" indent="0">
              <a:buNone/>
              <a:defRPr sz="900"/>
            </a:lvl6pPr>
            <a:lvl7pPr marL="2743086" indent="0">
              <a:buNone/>
              <a:defRPr sz="900"/>
            </a:lvl7pPr>
            <a:lvl8pPr marL="3200266" indent="0">
              <a:buNone/>
              <a:defRPr sz="900"/>
            </a:lvl8pPr>
            <a:lvl9pPr marL="365744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58810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96469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4938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6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6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4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6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6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4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60937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152975"/>
            <a:ext cx="4449167" cy="533311"/>
          </a:xfrm>
        </p:spPr>
        <p:txBody>
          <a:bodyPr>
            <a:normAutofit/>
          </a:bodyPr>
          <a:lstStyle>
            <a:lvl1pPr algn="ctr">
              <a:defRPr sz="27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185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64804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93336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03075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05131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6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6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4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6" indent="0">
              <a:buNone/>
              <a:defRPr sz="2000" b="1"/>
            </a:lvl2pPr>
            <a:lvl3pPr marL="914308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6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4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199643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41607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033671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6" indent="0">
              <a:buNone/>
              <a:defRPr sz="1200"/>
            </a:lvl2pPr>
            <a:lvl3pPr marL="914308" indent="0">
              <a:buNone/>
              <a:defRPr sz="1000"/>
            </a:lvl3pPr>
            <a:lvl4pPr marL="1371464" indent="0">
              <a:buNone/>
              <a:defRPr sz="900"/>
            </a:lvl4pPr>
            <a:lvl5pPr marL="1828616" indent="0">
              <a:buNone/>
              <a:defRPr sz="900"/>
            </a:lvl5pPr>
            <a:lvl6pPr marL="2285772" indent="0">
              <a:buNone/>
              <a:defRPr sz="900"/>
            </a:lvl6pPr>
            <a:lvl7pPr marL="2742924" indent="0">
              <a:buNone/>
              <a:defRPr sz="900"/>
            </a:lvl7pPr>
            <a:lvl8pPr marL="3200080" indent="0">
              <a:buNone/>
              <a:defRPr sz="900"/>
            </a:lvl8pPr>
            <a:lvl9pPr marL="3657235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73486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56" indent="0">
              <a:buNone/>
              <a:defRPr sz="2800"/>
            </a:lvl2pPr>
            <a:lvl3pPr marL="914308" indent="0">
              <a:buNone/>
              <a:defRPr sz="2400"/>
            </a:lvl3pPr>
            <a:lvl4pPr marL="1371464" indent="0">
              <a:buNone/>
              <a:defRPr sz="2000"/>
            </a:lvl4pPr>
            <a:lvl5pPr marL="1828616" indent="0">
              <a:buNone/>
              <a:defRPr sz="2000"/>
            </a:lvl5pPr>
            <a:lvl6pPr marL="2285772" indent="0">
              <a:buNone/>
              <a:defRPr sz="2000"/>
            </a:lvl6pPr>
            <a:lvl7pPr marL="2742924" indent="0">
              <a:buNone/>
              <a:defRPr sz="2000"/>
            </a:lvl7pPr>
            <a:lvl8pPr marL="3200080" indent="0">
              <a:buNone/>
              <a:defRPr sz="2000"/>
            </a:lvl8pPr>
            <a:lvl9pPr marL="3657235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6" indent="0">
              <a:buNone/>
              <a:defRPr sz="1200"/>
            </a:lvl2pPr>
            <a:lvl3pPr marL="914308" indent="0">
              <a:buNone/>
              <a:defRPr sz="1000"/>
            </a:lvl3pPr>
            <a:lvl4pPr marL="1371464" indent="0">
              <a:buNone/>
              <a:defRPr sz="900"/>
            </a:lvl4pPr>
            <a:lvl5pPr marL="1828616" indent="0">
              <a:buNone/>
              <a:defRPr sz="900"/>
            </a:lvl5pPr>
            <a:lvl6pPr marL="2285772" indent="0">
              <a:buNone/>
              <a:defRPr sz="900"/>
            </a:lvl6pPr>
            <a:lvl7pPr marL="2742924" indent="0">
              <a:buNone/>
              <a:defRPr sz="900"/>
            </a:lvl7pPr>
            <a:lvl8pPr marL="3200080" indent="0">
              <a:buNone/>
              <a:defRPr sz="900"/>
            </a:lvl8pPr>
            <a:lvl9pPr marL="3657235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622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77624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4139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97063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  <a:latin typeface="Helvetica Light"/>
                <a:ea typeface="Helvetica Light"/>
                <a:cs typeface="Helvetica Light"/>
              </a:rPr>
              <a:pPr/>
              <a:t>‹Nr.›</a:t>
            </a:fld>
            <a:endParaRPr>
              <a:solidFill>
                <a:prstClr val="black">
                  <a:tint val="75000"/>
                </a:prstClr>
              </a:solidFill>
              <a:latin typeface="Helvetica Light"/>
              <a:ea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5432566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0057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6" indent="0">
              <a:buNone/>
              <a:defRPr sz="1200"/>
            </a:lvl2pPr>
            <a:lvl3pPr marL="914308" indent="0">
              <a:buNone/>
              <a:defRPr sz="1000"/>
            </a:lvl3pPr>
            <a:lvl4pPr marL="1371464" indent="0">
              <a:buNone/>
              <a:defRPr sz="900"/>
            </a:lvl4pPr>
            <a:lvl5pPr marL="1828616" indent="0">
              <a:buNone/>
              <a:defRPr sz="900"/>
            </a:lvl5pPr>
            <a:lvl6pPr marL="2285772" indent="0">
              <a:buNone/>
              <a:defRPr sz="900"/>
            </a:lvl6pPr>
            <a:lvl7pPr marL="2742924" indent="0">
              <a:buNone/>
              <a:defRPr sz="900"/>
            </a:lvl7pPr>
            <a:lvl8pPr marL="3200080" indent="0">
              <a:buNone/>
              <a:defRPr sz="900"/>
            </a:lvl8pPr>
            <a:lvl9pPr marL="3657235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485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56" indent="0">
              <a:buNone/>
              <a:defRPr sz="2800"/>
            </a:lvl2pPr>
            <a:lvl3pPr marL="914308" indent="0">
              <a:buNone/>
              <a:defRPr sz="2400"/>
            </a:lvl3pPr>
            <a:lvl4pPr marL="1371464" indent="0">
              <a:buNone/>
              <a:defRPr sz="2000"/>
            </a:lvl4pPr>
            <a:lvl5pPr marL="1828616" indent="0">
              <a:buNone/>
              <a:defRPr sz="2000"/>
            </a:lvl5pPr>
            <a:lvl6pPr marL="2285772" indent="0">
              <a:buNone/>
              <a:defRPr sz="2000"/>
            </a:lvl6pPr>
            <a:lvl7pPr marL="2742924" indent="0">
              <a:buNone/>
              <a:defRPr sz="2000"/>
            </a:lvl7pPr>
            <a:lvl8pPr marL="3200080" indent="0">
              <a:buNone/>
              <a:defRPr sz="2000"/>
            </a:lvl8pPr>
            <a:lvl9pPr marL="3657235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6" indent="0">
              <a:buNone/>
              <a:defRPr sz="1200"/>
            </a:lvl2pPr>
            <a:lvl3pPr marL="914308" indent="0">
              <a:buNone/>
              <a:defRPr sz="1000"/>
            </a:lvl3pPr>
            <a:lvl4pPr marL="1371464" indent="0">
              <a:buNone/>
              <a:defRPr sz="900"/>
            </a:lvl4pPr>
            <a:lvl5pPr marL="1828616" indent="0">
              <a:buNone/>
              <a:defRPr sz="900"/>
            </a:lvl5pPr>
            <a:lvl6pPr marL="2285772" indent="0">
              <a:buNone/>
              <a:defRPr sz="900"/>
            </a:lvl6pPr>
            <a:lvl7pPr marL="2742924" indent="0">
              <a:buNone/>
              <a:defRPr sz="900"/>
            </a:lvl7pPr>
            <a:lvl8pPr marL="3200080" indent="0">
              <a:buNone/>
              <a:defRPr sz="900"/>
            </a:lvl8pPr>
            <a:lvl9pPr marL="3657235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331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0.xml"/><Relationship Id="rId15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2.xml"/><Relationship Id="rId13" Type="http://schemas.openxmlformats.org/officeDocument/2006/relationships/theme" Target="../theme/theme5.xml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8.xml"/><Relationship Id="rId9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3427A-BEF0-EC41-9DCE-AE54370F9229}" type="datetimeFigureOut">
              <a:rPr lang="es-ES" smtClean="0"/>
              <a:t>10/08/17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44AB5-17A3-6C4B-ACC9-FF4C76D782E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4421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</p:sldLayoutIdLst>
  <p:txStyles>
    <p:titleStyle>
      <a:lvl1pPr algn="ctr" defTabSz="4571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4" indent="-342864" algn="l" defTabSz="45715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7" indent="-285722" algn="l" defTabSz="45715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6" algn="l" defTabSz="45715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6" algn="l" defTabSz="45715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6" indent="-228576" algn="l" defTabSz="45715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8" indent="-228576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6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6" indent="-228576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2" indent="-228576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6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8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6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2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4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45295" y="234408"/>
            <a:ext cx="5853410" cy="113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789" tIns="26789" rIns="26789" bIns="2678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45295" y="1372941"/>
            <a:ext cx="5853410" cy="3315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789" tIns="26789" rIns="26789" bIns="26789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4419782" y="4878962"/>
            <a:ext cx="297740" cy="192601"/>
          </a:xfrm>
          <a:prstGeom prst="rect">
            <a:avLst/>
          </a:prstGeom>
          <a:ln w="12700">
            <a:miter lim="400000"/>
          </a:ln>
        </p:spPr>
        <p:txBody>
          <a:bodyPr wrap="none" lIns="26789" tIns="26789" rIns="26789" bIns="26789">
            <a:spAutoFit/>
          </a:bodyPr>
          <a:lstStyle>
            <a:lvl1pPr>
              <a:defRPr sz="900"/>
            </a:lvl1pPr>
          </a:lstStyle>
          <a:p>
            <a:pPr algn="ctr" defTabSz="308042" hangingPunct="0"/>
            <a:fld id="{86CB4B4D-7CA3-9044-876B-883B54F8677D}" type="slidenum">
              <a:rPr lang="tr-TR" kern="0" smtClea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pPr algn="ctr" defTabSz="308042" hangingPunct="0"/>
              <a:t>‹Nr.›</a:t>
            </a:fld>
            <a:endParaRPr lang="tr-TR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00497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xmlns:p14="http://schemas.microsoft.com/office/powerpoint/2010/main" spd="med"/>
  <p:txStyles>
    <p:titleStyle>
      <a:lvl1pPr marL="0" marR="0" indent="0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85717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171434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257151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342864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428581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514298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600015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685732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231486" marR="0" indent="-231486" algn="l" defTabSz="308042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398158" marR="0" indent="-231486" algn="l" defTabSz="308042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564829" marR="0" indent="-231486" algn="l" defTabSz="308042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731501" marR="0" indent="-231486" algn="l" defTabSz="308042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898170" marR="0" indent="-231486" algn="l" defTabSz="308042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064840" marR="0" indent="-231486" algn="l" defTabSz="308042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1231511" marR="0" indent="-231486" algn="l" defTabSz="308042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1398183" marR="0" indent="-231486" algn="l" defTabSz="308042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1564854" marR="0" indent="-231486" algn="l" defTabSz="308042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85717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171434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257151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342864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428581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514298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600015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685732" algn="ctr" defTabSz="3080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45295" y="234407"/>
            <a:ext cx="5853410" cy="113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789" tIns="26789" rIns="26789" bIns="2678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45295" y="1372941"/>
            <a:ext cx="5853410" cy="3315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789" tIns="26789" rIns="26789" bIns="26789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4419782" y="4878961"/>
            <a:ext cx="297740" cy="192601"/>
          </a:xfrm>
          <a:prstGeom prst="rect">
            <a:avLst/>
          </a:prstGeom>
          <a:ln w="12700">
            <a:miter lim="400000"/>
          </a:ln>
        </p:spPr>
        <p:txBody>
          <a:bodyPr wrap="none" lIns="26789" tIns="26789" rIns="26789" bIns="26789">
            <a:spAutoFit/>
          </a:bodyPr>
          <a:lstStyle>
            <a:lvl1pPr>
              <a:defRPr sz="900"/>
            </a:lvl1pPr>
          </a:lstStyle>
          <a:p>
            <a:pPr algn="ctr" defTabSz="308050" hangingPunct="0"/>
            <a:fld id="{86CB4B4D-7CA3-9044-876B-883B54F8677D}" type="slidenum">
              <a:rPr lang="tr-TR" kern="0" smtClea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pPr algn="ctr" defTabSz="308050" hangingPunct="0"/>
              <a:t>‹Nr.›</a:t>
            </a:fld>
            <a:endParaRPr lang="tr-TR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45254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 xmlns:p14="http://schemas.microsoft.com/office/powerpoint/2010/main" spd="med"/>
  <p:txStyles>
    <p:titleStyle>
      <a:lvl1pPr marL="0" marR="0" indent="0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85719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171438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257157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342873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428592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514311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600030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685749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231492" marR="0" indent="-231492" algn="l" defTabSz="308050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398168" marR="0" indent="-231492" algn="l" defTabSz="308050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564843" marR="0" indent="-231492" algn="l" defTabSz="308050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731519" marR="0" indent="-231492" algn="l" defTabSz="308050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898193" marR="0" indent="-231492" algn="l" defTabSz="308050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064867" marR="0" indent="-231492" algn="l" defTabSz="308050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1231542" marR="0" indent="-231492" algn="l" defTabSz="308050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1398218" marR="0" indent="-231492" algn="l" defTabSz="308050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1564893" marR="0" indent="-231492" algn="l" defTabSz="308050" rtl="0" latinLnBrk="0">
        <a:lnSpc>
          <a:spcPct val="100000"/>
        </a:lnSpc>
        <a:spcBef>
          <a:spcPts val="2213"/>
        </a:spcBef>
        <a:spcAft>
          <a:spcPts val="0"/>
        </a:spcAft>
        <a:buClrTx/>
        <a:buSzPct val="75000"/>
        <a:buFontTx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85719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171438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257157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342873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428592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514311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600030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685749" algn="ctr" defTabSz="3080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331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3819"/>
            <a:ext cx="8229600" cy="374080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62"/>
            <a:fld id="{425404F2-BE9A-4460-8815-8F645183555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914362"/>
              <a:t>10/08/17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62"/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62"/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914362"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97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</p:sldLayoutIdLst>
  <p:txStyles>
    <p:titleStyle>
      <a:lvl1pPr algn="l" defTabSz="914362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19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34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3427A-BEF0-EC41-9DCE-AE54370F922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10/08/17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44AB5-17A3-6C4B-ACC9-FF4C76D782E6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3595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xStyles>
    <p:titleStyle>
      <a:lvl1pPr algn="ctr" defTabSz="4571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4" indent="-342864" algn="l" defTabSz="45715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7" indent="-285722" algn="l" defTabSz="45715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6" algn="l" defTabSz="45715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6" algn="l" defTabSz="45715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6" indent="-228576" algn="l" defTabSz="45715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8" indent="-228576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6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6" indent="-228576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2" indent="-228576" algn="l" defTabSz="4571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6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8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6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2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4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4571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10"/>
            <a:ext cx="8004093" cy="37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logoinstitucio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70170" y="496878"/>
            <a:ext cx="5558813" cy="11259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redes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9577" y="3831578"/>
            <a:ext cx="1555551" cy="924877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>
            <a:off x="1048394" y="1832209"/>
            <a:ext cx="7383134" cy="2516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sz="62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algn="ctr" defTabSz="308034" hangingPunct="0"/>
            <a:r>
              <a:rPr lang="es-ES" sz="2800" b="1" kern="0" dirty="0">
                <a:solidFill>
                  <a:schemeClr val="accent1">
                    <a:lumMod val="50000"/>
                  </a:schemeClr>
                </a:solidFill>
                <a:latin typeface="Corbel"/>
                <a:cs typeface="Corbel"/>
              </a:rPr>
              <a:t>INFORME: IMPLEMENTACIÓN DE METODOLOGÍA PARA EL PLAN PROSPERIDAD DE LOS MUNICIPIOS PILOTOS NEBAJ, MOMOSTENANGO Y JOCOTÁN</a:t>
            </a:r>
          </a:p>
          <a:p>
            <a:pPr algn="ctr" defTabSz="308034" hangingPunct="0"/>
            <a:endParaRPr sz="4800" b="1" kern="0" dirty="0">
              <a:solidFill>
                <a:schemeClr val="accent1">
                  <a:lumMod val="50000"/>
                </a:schemeClr>
              </a:solidFill>
              <a:latin typeface="Corbel"/>
              <a:cs typeface="Corbel"/>
            </a:endParaRPr>
          </a:p>
        </p:txBody>
      </p:sp>
      <p:pic>
        <p:nvPicPr>
          <p:cNvPr id="2" name="Imagen 1" descr="Logo PAPTN-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626" y="383441"/>
            <a:ext cx="1792019" cy="123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099740"/>
      </p:ext>
    </p:extLst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048394" y="171450"/>
            <a:ext cx="6524106" cy="342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48394" y="215942"/>
            <a:ext cx="652410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NEBAJ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048395" y="1854522"/>
            <a:ext cx="64008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16652" y="915677"/>
            <a:ext cx="2875505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META CRUCIALMENTE IMPORTANTE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994816" y="919646"/>
            <a:ext cx="188156" cy="3419375"/>
            <a:chOff x="1779563" y="4083000"/>
            <a:chExt cx="250874" cy="4559167"/>
          </a:xfrm>
          <a:solidFill>
            <a:schemeClr val="accent2"/>
          </a:solidFill>
        </p:grpSpPr>
        <p:cxnSp>
          <p:nvCxnSpPr>
            <p:cNvPr id="3" name="Straight Connector 2"/>
            <p:cNvCxnSpPr>
              <a:stCxn id="5" idx="2"/>
            </p:cNvCxnSpPr>
            <p:nvPr/>
          </p:nvCxnSpPr>
          <p:spPr>
            <a:xfrm>
              <a:off x="1905000" y="4191000"/>
              <a:ext cx="0" cy="1676400"/>
            </a:xfrm>
            <a:prstGeom prst="line">
              <a:avLst/>
            </a:prstGeom>
            <a:grpFill/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>
              <a:endCxn id="6" idx="4"/>
            </p:cNvCxnSpPr>
            <p:nvPr/>
          </p:nvCxnSpPr>
          <p:spPr>
            <a:xfrm flipV="1">
              <a:off x="1905000" y="5447227"/>
              <a:ext cx="0" cy="3194940"/>
            </a:xfrm>
            <a:prstGeom prst="line">
              <a:avLst/>
            </a:prstGeom>
            <a:grpFill/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1851000" y="4083000"/>
              <a:ext cx="108000" cy="1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1779563" y="5196352"/>
              <a:ext cx="250874" cy="25087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12932" y="1604449"/>
            <a:ext cx="1400898" cy="15927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s-ES" sz="900" dirty="0">
                <a:solidFill>
                  <a:srgbClr val="7F7F7F"/>
                </a:solidFill>
                <a:latin typeface="Corbel"/>
                <a:cs typeface="Corbel"/>
              </a:rPr>
              <a:t>Ser el municipio Modelo a nivel nacional creador de oportunidades auto sostenible enfocado en los ejes de desarrollo humano, educación, salud y seguridad, mejorando las condiciones de vida y el desarrollo integral de sus habitantes para el año 2019. </a:t>
            </a:r>
            <a:endParaRPr lang="es-ES_tradnl" sz="9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12932" y="1326085"/>
            <a:ext cx="1400898" cy="246221"/>
            <a:chOff x="114042" y="1263411"/>
            <a:chExt cx="1943944" cy="328295"/>
          </a:xfrm>
        </p:grpSpPr>
        <p:sp>
          <p:nvSpPr>
            <p:cNvPr id="26" name="Rectangle 25"/>
            <p:cNvSpPr/>
            <p:nvPr/>
          </p:nvSpPr>
          <p:spPr>
            <a:xfrm>
              <a:off x="114042" y="1278801"/>
              <a:ext cx="1943944" cy="27699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500" y="1263411"/>
              <a:ext cx="1887029" cy="32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MCI</a:t>
              </a:r>
            </a:p>
          </p:txBody>
        </p:sp>
      </p:grpSp>
      <p:sp>
        <p:nvSpPr>
          <p:cNvPr id="100" name="Rectangle 99"/>
          <p:cNvSpPr/>
          <p:nvPr/>
        </p:nvSpPr>
        <p:spPr>
          <a:xfrm>
            <a:off x="3701135" y="3088619"/>
            <a:ext cx="1391023" cy="1300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Fortalecer al sector educativo del Municipio de NEBAJ a través del mejoramiento del rendimiento académico estudiantil y acceso a la calidad educativa con pertinencia cultural Construcción de Centro Tecnológico y Fortalecer al INTECAP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 flipH="1">
            <a:off x="3602493" y="2435537"/>
            <a:ext cx="1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092158" y="2435537"/>
            <a:ext cx="0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6760545" y="2427884"/>
            <a:ext cx="0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8513932" y="2435537"/>
            <a:ext cx="0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5092158" y="3088619"/>
            <a:ext cx="1668387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Elevar el nivel de vida de la niñez y de la población </a:t>
            </a:r>
            <a:r>
              <a:rPr lang="es-ES" sz="800" dirty="0" err="1">
                <a:solidFill>
                  <a:srgbClr val="7F7F7F"/>
                </a:solidFill>
                <a:latin typeface="Corbel"/>
                <a:cs typeface="Corbel"/>
              </a:rPr>
              <a:t>nebajense</a:t>
            </a:r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 mediante el acceso a los servicios de salud integral con pertinencia cultural.  Y proponen Construcción y mejoramiento de 10 centros de convergencia y puestos y centros de salud y la dotación de ambulancias por región.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6820844" y="2766089"/>
            <a:ext cx="1561159" cy="1300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Promover el desarrollo de las áreas ambientales, desarrollo económico infraestructura comunitaria generación de empleo en particular mujeres y jóvenes y población vulnerable de NEBAJ, con productos de hortalizas y café; plantas de tratamiento y construcción de Mercado. 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4220538" y="2492005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/>
          <p:nvPr/>
        </p:nvSpPr>
        <p:spPr>
          <a:xfrm>
            <a:off x="5663837" y="2492005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/>
          <p:nvPr/>
        </p:nvSpPr>
        <p:spPr>
          <a:xfrm>
            <a:off x="7174254" y="2253401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grpSp>
        <p:nvGrpSpPr>
          <p:cNvPr id="73" name="Group 72"/>
          <p:cNvGrpSpPr/>
          <p:nvPr/>
        </p:nvGrpSpPr>
        <p:grpSpPr>
          <a:xfrm>
            <a:off x="7345676" y="2349443"/>
            <a:ext cx="284491" cy="275252"/>
            <a:chOff x="-781466" y="1120775"/>
            <a:chExt cx="208378" cy="201612"/>
          </a:xfrm>
          <a:solidFill>
            <a:schemeClr val="bg1"/>
          </a:solidFill>
        </p:grpSpPr>
        <p:sp>
          <p:nvSpPr>
            <p:cNvPr id="60" name="Rectangle 29"/>
            <p:cNvSpPr>
              <a:spLocks noChangeArrowheads="1"/>
            </p:cNvSpPr>
            <p:nvPr/>
          </p:nvSpPr>
          <p:spPr bwMode="auto">
            <a:xfrm>
              <a:off x="-781466" y="1290637"/>
              <a:ext cx="1873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-688975" y="1203325"/>
              <a:ext cx="36513" cy="34925"/>
            </a:xfrm>
            <a:custGeom>
              <a:avLst/>
              <a:gdLst>
                <a:gd name="T0" fmla="*/ 21 w 22"/>
                <a:gd name="T1" fmla="*/ 13 h 21"/>
                <a:gd name="T2" fmla="*/ 19 w 22"/>
                <a:gd name="T3" fmla="*/ 8 h 21"/>
                <a:gd name="T4" fmla="*/ 15 w 22"/>
                <a:gd name="T5" fmla="*/ 7 h 21"/>
                <a:gd name="T6" fmla="*/ 10 w 22"/>
                <a:gd name="T7" fmla="*/ 9 h 21"/>
                <a:gd name="T8" fmla="*/ 7 w 22"/>
                <a:gd name="T9" fmla="*/ 10 h 21"/>
                <a:gd name="T10" fmla="*/ 4 w 22"/>
                <a:gd name="T11" fmla="*/ 9 h 21"/>
                <a:gd name="T12" fmla="*/ 4 w 22"/>
                <a:gd name="T13" fmla="*/ 7 h 21"/>
                <a:gd name="T14" fmla="*/ 5 w 22"/>
                <a:gd name="T15" fmla="*/ 4 h 21"/>
                <a:gd name="T16" fmla="*/ 7 w 22"/>
                <a:gd name="T17" fmla="*/ 3 h 21"/>
                <a:gd name="T18" fmla="*/ 10 w 22"/>
                <a:gd name="T19" fmla="*/ 4 h 21"/>
                <a:gd name="T20" fmla="*/ 10 w 22"/>
                <a:gd name="T21" fmla="*/ 4 h 21"/>
                <a:gd name="T22" fmla="*/ 12 w 22"/>
                <a:gd name="T23" fmla="*/ 2 h 21"/>
                <a:gd name="T24" fmla="*/ 12 w 22"/>
                <a:gd name="T25" fmla="*/ 2 h 21"/>
                <a:gd name="T26" fmla="*/ 8 w 22"/>
                <a:gd name="T27" fmla="*/ 0 h 21"/>
                <a:gd name="T28" fmla="*/ 4 w 22"/>
                <a:gd name="T29" fmla="*/ 1 h 21"/>
                <a:gd name="T30" fmla="*/ 2 w 22"/>
                <a:gd name="T31" fmla="*/ 0 h 21"/>
                <a:gd name="T32" fmla="*/ 0 w 22"/>
                <a:gd name="T33" fmla="*/ 2 h 21"/>
                <a:gd name="T34" fmla="*/ 2 w 22"/>
                <a:gd name="T35" fmla="*/ 4 h 21"/>
                <a:gd name="T36" fmla="*/ 1 w 22"/>
                <a:gd name="T37" fmla="*/ 7 h 21"/>
                <a:gd name="T38" fmla="*/ 2 w 22"/>
                <a:gd name="T39" fmla="*/ 11 h 21"/>
                <a:gd name="T40" fmla="*/ 6 w 22"/>
                <a:gd name="T41" fmla="*/ 13 h 21"/>
                <a:gd name="T42" fmla="*/ 11 w 22"/>
                <a:gd name="T43" fmla="*/ 11 h 21"/>
                <a:gd name="T44" fmla="*/ 15 w 22"/>
                <a:gd name="T45" fmla="*/ 10 h 21"/>
                <a:gd name="T46" fmla="*/ 17 w 22"/>
                <a:gd name="T47" fmla="*/ 10 h 21"/>
                <a:gd name="T48" fmla="*/ 18 w 22"/>
                <a:gd name="T49" fmla="*/ 13 h 21"/>
                <a:gd name="T50" fmla="*/ 17 w 22"/>
                <a:gd name="T51" fmla="*/ 16 h 21"/>
                <a:gd name="T52" fmla="*/ 14 w 22"/>
                <a:gd name="T53" fmla="*/ 18 h 21"/>
                <a:gd name="T54" fmla="*/ 11 w 22"/>
                <a:gd name="T55" fmla="*/ 17 h 21"/>
                <a:gd name="T56" fmla="*/ 11 w 22"/>
                <a:gd name="T57" fmla="*/ 16 h 21"/>
                <a:gd name="T58" fmla="*/ 8 w 22"/>
                <a:gd name="T59" fmla="*/ 19 h 21"/>
                <a:gd name="T60" fmla="*/ 9 w 22"/>
                <a:gd name="T61" fmla="*/ 19 h 21"/>
                <a:gd name="T62" fmla="*/ 13 w 22"/>
                <a:gd name="T63" fmla="*/ 21 h 21"/>
                <a:gd name="T64" fmla="*/ 17 w 22"/>
                <a:gd name="T65" fmla="*/ 19 h 21"/>
                <a:gd name="T66" fmla="*/ 19 w 22"/>
                <a:gd name="T67" fmla="*/ 21 h 21"/>
                <a:gd name="T68" fmla="*/ 22 w 22"/>
                <a:gd name="T69" fmla="*/ 19 h 21"/>
                <a:gd name="T70" fmla="*/ 20 w 22"/>
                <a:gd name="T71" fmla="*/ 17 h 21"/>
                <a:gd name="T72" fmla="*/ 21 w 22"/>
                <a:gd name="T73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1">
                  <a:moveTo>
                    <a:pt x="21" y="13"/>
                  </a:moveTo>
                  <a:cubicBezTo>
                    <a:pt x="21" y="11"/>
                    <a:pt x="21" y="10"/>
                    <a:pt x="19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4" y="7"/>
                    <a:pt x="12" y="7"/>
                    <a:pt x="10" y="9"/>
                  </a:cubicBezTo>
                  <a:cubicBezTo>
                    <a:pt x="8" y="9"/>
                    <a:pt x="7" y="10"/>
                    <a:pt x="7" y="10"/>
                  </a:cubicBezTo>
                  <a:cubicBezTo>
                    <a:pt x="6" y="10"/>
                    <a:pt x="5" y="10"/>
                    <a:pt x="4" y="9"/>
                  </a:cubicBezTo>
                  <a:cubicBezTo>
                    <a:pt x="4" y="8"/>
                    <a:pt x="3" y="8"/>
                    <a:pt x="4" y="7"/>
                  </a:cubicBezTo>
                  <a:cubicBezTo>
                    <a:pt x="4" y="6"/>
                    <a:pt x="4" y="5"/>
                    <a:pt x="5" y="4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8" y="3"/>
                    <a:pt x="9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9"/>
                    <a:pt x="1" y="10"/>
                    <a:pt x="2" y="11"/>
                  </a:cubicBezTo>
                  <a:cubicBezTo>
                    <a:pt x="3" y="12"/>
                    <a:pt x="5" y="13"/>
                    <a:pt x="6" y="13"/>
                  </a:cubicBezTo>
                  <a:cubicBezTo>
                    <a:pt x="7" y="13"/>
                    <a:pt x="9" y="12"/>
                    <a:pt x="11" y="11"/>
                  </a:cubicBezTo>
                  <a:cubicBezTo>
                    <a:pt x="12" y="10"/>
                    <a:pt x="14" y="10"/>
                    <a:pt x="15" y="10"/>
                  </a:cubicBezTo>
                  <a:cubicBezTo>
                    <a:pt x="16" y="9"/>
                    <a:pt x="16" y="10"/>
                    <a:pt x="17" y="10"/>
                  </a:cubicBezTo>
                  <a:cubicBezTo>
                    <a:pt x="18" y="11"/>
                    <a:pt x="18" y="12"/>
                    <a:pt x="18" y="13"/>
                  </a:cubicBezTo>
                  <a:cubicBezTo>
                    <a:pt x="18" y="14"/>
                    <a:pt x="18" y="15"/>
                    <a:pt x="17" y="16"/>
                  </a:cubicBezTo>
                  <a:cubicBezTo>
                    <a:pt x="16" y="17"/>
                    <a:pt x="15" y="18"/>
                    <a:pt x="14" y="18"/>
                  </a:cubicBezTo>
                  <a:cubicBezTo>
                    <a:pt x="13" y="18"/>
                    <a:pt x="12" y="17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20"/>
                    <a:pt x="11" y="21"/>
                    <a:pt x="13" y="21"/>
                  </a:cubicBezTo>
                  <a:cubicBezTo>
                    <a:pt x="15" y="20"/>
                    <a:pt x="16" y="20"/>
                    <a:pt x="17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1" y="14"/>
                    <a:pt x="21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1"/>
            <p:cNvSpPr>
              <a:spLocks noEditPoints="1"/>
            </p:cNvSpPr>
            <p:nvPr/>
          </p:nvSpPr>
          <p:spPr bwMode="auto">
            <a:xfrm>
              <a:off x="-769938" y="1120775"/>
              <a:ext cx="196850" cy="160338"/>
            </a:xfrm>
            <a:custGeom>
              <a:avLst/>
              <a:gdLst>
                <a:gd name="T0" fmla="*/ 53 w 119"/>
                <a:gd name="T1" fmla="*/ 95 h 95"/>
                <a:gd name="T2" fmla="*/ 60 w 119"/>
                <a:gd name="T3" fmla="*/ 88 h 95"/>
                <a:gd name="T4" fmla="*/ 99 w 119"/>
                <a:gd name="T5" fmla="*/ 49 h 95"/>
                <a:gd name="T6" fmla="*/ 98 w 119"/>
                <a:gd name="T7" fmla="*/ 34 h 95"/>
                <a:gd name="T8" fmla="*/ 107 w 119"/>
                <a:gd name="T9" fmla="*/ 44 h 95"/>
                <a:gd name="T10" fmla="*/ 98 w 119"/>
                <a:gd name="T11" fmla="*/ 52 h 95"/>
                <a:gd name="T12" fmla="*/ 82 w 119"/>
                <a:gd name="T13" fmla="*/ 68 h 95"/>
                <a:gd name="T14" fmla="*/ 65 w 119"/>
                <a:gd name="T15" fmla="*/ 85 h 95"/>
                <a:gd name="T16" fmla="*/ 61 w 119"/>
                <a:gd name="T17" fmla="*/ 90 h 95"/>
                <a:gd name="T18" fmla="*/ 55 w 119"/>
                <a:gd name="T19" fmla="*/ 95 h 95"/>
                <a:gd name="T20" fmla="*/ 66 w 119"/>
                <a:gd name="T21" fmla="*/ 95 h 95"/>
                <a:gd name="T22" fmla="*/ 70 w 119"/>
                <a:gd name="T23" fmla="*/ 91 h 95"/>
                <a:gd name="T24" fmla="*/ 87 w 119"/>
                <a:gd name="T25" fmla="*/ 74 h 95"/>
                <a:gd name="T26" fmla="*/ 91 w 119"/>
                <a:gd name="T27" fmla="*/ 70 h 95"/>
                <a:gd name="T28" fmla="*/ 119 w 119"/>
                <a:gd name="T29" fmla="*/ 42 h 95"/>
                <a:gd name="T30" fmla="*/ 77 w 119"/>
                <a:gd name="T31" fmla="*/ 0 h 95"/>
                <a:gd name="T32" fmla="*/ 0 w 119"/>
                <a:gd name="T33" fmla="*/ 77 h 95"/>
                <a:gd name="T34" fmla="*/ 18 w 119"/>
                <a:gd name="T35" fmla="*/ 95 h 95"/>
                <a:gd name="T36" fmla="*/ 53 w 119"/>
                <a:gd name="T37" fmla="*/ 95 h 95"/>
                <a:gd name="T38" fmla="*/ 72 w 119"/>
                <a:gd name="T39" fmla="*/ 71 h 95"/>
                <a:gd name="T40" fmla="*/ 48 w 119"/>
                <a:gd name="T41" fmla="*/ 71 h 95"/>
                <a:gd name="T42" fmla="*/ 48 w 119"/>
                <a:gd name="T43" fmla="*/ 48 h 95"/>
                <a:gd name="T44" fmla="*/ 72 w 119"/>
                <a:gd name="T45" fmla="*/ 48 h 95"/>
                <a:gd name="T46" fmla="*/ 72 w 119"/>
                <a:gd name="T47" fmla="*/ 71 h 95"/>
                <a:gd name="T48" fmla="*/ 76 w 119"/>
                <a:gd name="T49" fmla="*/ 12 h 95"/>
                <a:gd name="T50" fmla="*/ 85 w 119"/>
                <a:gd name="T51" fmla="*/ 21 h 95"/>
                <a:gd name="T52" fmla="*/ 71 w 119"/>
                <a:gd name="T53" fmla="*/ 20 h 95"/>
                <a:gd name="T54" fmla="*/ 21 w 119"/>
                <a:gd name="T55" fmla="*/ 69 h 95"/>
                <a:gd name="T56" fmla="*/ 21 w 119"/>
                <a:gd name="T57" fmla="*/ 84 h 95"/>
                <a:gd name="T58" fmla="*/ 13 w 119"/>
                <a:gd name="T59" fmla="*/ 75 h 95"/>
                <a:gd name="T60" fmla="*/ 76 w 119"/>
                <a:gd name="T61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9" h="95">
                  <a:moveTo>
                    <a:pt x="53" y="95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3" y="42"/>
                    <a:pt x="96" y="37"/>
                    <a:pt x="98" y="3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98" y="52"/>
                    <a:pt x="98" y="52"/>
                    <a:pt x="98" y="52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95"/>
                    <a:pt x="18" y="95"/>
                    <a:pt x="18" y="95"/>
                  </a:cubicBezTo>
                  <a:lnTo>
                    <a:pt x="53" y="95"/>
                  </a:lnTo>
                  <a:close/>
                  <a:moveTo>
                    <a:pt x="72" y="71"/>
                  </a:moveTo>
                  <a:cubicBezTo>
                    <a:pt x="65" y="78"/>
                    <a:pt x="55" y="78"/>
                    <a:pt x="48" y="71"/>
                  </a:cubicBezTo>
                  <a:cubicBezTo>
                    <a:pt x="42" y="65"/>
                    <a:pt x="42" y="54"/>
                    <a:pt x="48" y="48"/>
                  </a:cubicBezTo>
                  <a:cubicBezTo>
                    <a:pt x="55" y="41"/>
                    <a:pt x="65" y="41"/>
                    <a:pt x="72" y="48"/>
                  </a:cubicBezTo>
                  <a:cubicBezTo>
                    <a:pt x="78" y="54"/>
                    <a:pt x="78" y="65"/>
                    <a:pt x="72" y="71"/>
                  </a:cubicBezTo>
                  <a:close/>
                  <a:moveTo>
                    <a:pt x="76" y="12"/>
                  </a:moveTo>
                  <a:cubicBezTo>
                    <a:pt x="85" y="21"/>
                    <a:pt x="85" y="21"/>
                    <a:pt x="85" y="21"/>
                  </a:cubicBezTo>
                  <a:cubicBezTo>
                    <a:pt x="76" y="28"/>
                    <a:pt x="71" y="20"/>
                    <a:pt x="71" y="20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8" y="75"/>
                    <a:pt x="21" y="84"/>
                  </a:cubicBezTo>
                  <a:cubicBezTo>
                    <a:pt x="13" y="75"/>
                    <a:pt x="13" y="75"/>
                    <a:pt x="13" y="75"/>
                  </a:cubicBezTo>
                  <a:lnTo>
                    <a:pt x="76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78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05"/>
            <a:ext cx="8004093" cy="3758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1" name="Group 71"/>
          <p:cNvGrpSpPr/>
          <p:nvPr/>
        </p:nvGrpSpPr>
        <p:grpSpPr>
          <a:xfrm>
            <a:off x="5777669" y="2563440"/>
            <a:ext cx="355374" cy="393552"/>
            <a:chOff x="-1074738" y="25400"/>
            <a:chExt cx="192088" cy="212725"/>
          </a:xfrm>
          <a:solidFill>
            <a:schemeClr val="bg1"/>
          </a:solidFill>
        </p:grpSpPr>
        <p:sp>
          <p:nvSpPr>
            <p:cNvPr id="82" name="Oval 6"/>
            <p:cNvSpPr>
              <a:spLocks noChangeArrowheads="1"/>
            </p:cNvSpPr>
            <p:nvPr/>
          </p:nvSpPr>
          <p:spPr bwMode="auto">
            <a:xfrm>
              <a:off x="-996950" y="25400"/>
              <a:ext cx="38100" cy="365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7"/>
            <p:cNvSpPr>
              <a:spLocks noChangeShapeType="1"/>
            </p:cNvSpPr>
            <p:nvPr/>
          </p:nvSpPr>
          <p:spPr bwMode="auto">
            <a:xfrm>
              <a:off x="-935038" y="134937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8"/>
            <p:cNvSpPr>
              <a:spLocks noChangeShapeType="1"/>
            </p:cNvSpPr>
            <p:nvPr/>
          </p:nvSpPr>
          <p:spPr bwMode="auto">
            <a:xfrm>
              <a:off x="-935038" y="134937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9"/>
            <p:cNvSpPr>
              <a:spLocks/>
            </p:cNvSpPr>
            <p:nvPr/>
          </p:nvSpPr>
          <p:spPr bwMode="auto">
            <a:xfrm>
              <a:off x="-1025525" y="68262"/>
              <a:ext cx="92075" cy="169863"/>
            </a:xfrm>
            <a:custGeom>
              <a:avLst/>
              <a:gdLst>
                <a:gd name="T0" fmla="*/ 55 w 55"/>
                <a:gd name="T1" fmla="*/ 40 h 101"/>
                <a:gd name="T2" fmla="*/ 55 w 55"/>
                <a:gd name="T3" fmla="*/ 40 h 101"/>
                <a:gd name="T4" fmla="*/ 50 w 55"/>
                <a:gd name="T5" fmla="*/ 45 h 101"/>
                <a:gd name="T6" fmla="*/ 45 w 55"/>
                <a:gd name="T7" fmla="*/ 40 h 101"/>
                <a:gd name="T8" fmla="*/ 45 w 55"/>
                <a:gd name="T9" fmla="*/ 40 h 101"/>
                <a:gd name="T10" fmla="*/ 45 w 55"/>
                <a:gd name="T11" fmla="*/ 40 h 101"/>
                <a:gd name="T12" fmla="*/ 45 w 55"/>
                <a:gd name="T13" fmla="*/ 14 h 101"/>
                <a:gd name="T14" fmla="*/ 42 w 55"/>
                <a:gd name="T15" fmla="*/ 14 h 101"/>
                <a:gd name="T16" fmla="*/ 42 w 55"/>
                <a:gd name="T17" fmla="*/ 95 h 101"/>
                <a:gd name="T18" fmla="*/ 36 w 55"/>
                <a:gd name="T19" fmla="*/ 101 h 101"/>
                <a:gd name="T20" fmla="*/ 29 w 55"/>
                <a:gd name="T21" fmla="*/ 95 h 101"/>
                <a:gd name="T22" fmla="*/ 29 w 55"/>
                <a:gd name="T23" fmla="*/ 95 h 101"/>
                <a:gd name="T24" fmla="*/ 29 w 55"/>
                <a:gd name="T25" fmla="*/ 43 h 101"/>
                <a:gd name="T26" fmla="*/ 26 w 55"/>
                <a:gd name="T27" fmla="*/ 43 h 101"/>
                <a:gd name="T28" fmla="*/ 26 w 55"/>
                <a:gd name="T29" fmla="*/ 95 h 101"/>
                <a:gd name="T30" fmla="*/ 20 w 55"/>
                <a:gd name="T31" fmla="*/ 101 h 101"/>
                <a:gd name="T32" fmla="*/ 14 w 55"/>
                <a:gd name="T33" fmla="*/ 95 h 101"/>
                <a:gd name="T34" fmla="*/ 14 w 55"/>
                <a:gd name="T35" fmla="*/ 14 h 101"/>
                <a:gd name="T36" fmla="*/ 11 w 55"/>
                <a:gd name="T37" fmla="*/ 14 h 101"/>
                <a:gd name="T38" fmla="*/ 11 w 55"/>
                <a:gd name="T39" fmla="*/ 40 h 101"/>
                <a:gd name="T40" fmla="*/ 11 w 55"/>
                <a:gd name="T41" fmla="*/ 40 h 101"/>
                <a:gd name="T42" fmla="*/ 11 w 55"/>
                <a:gd name="T43" fmla="*/ 40 h 101"/>
                <a:gd name="T44" fmla="*/ 6 w 55"/>
                <a:gd name="T45" fmla="*/ 45 h 101"/>
                <a:gd name="T46" fmla="*/ 1 w 55"/>
                <a:gd name="T47" fmla="*/ 40 h 101"/>
                <a:gd name="T48" fmla="*/ 1 w 55"/>
                <a:gd name="T49" fmla="*/ 40 h 101"/>
                <a:gd name="T50" fmla="*/ 1 w 55"/>
                <a:gd name="T51" fmla="*/ 40 h 101"/>
                <a:gd name="T52" fmla="*/ 1 w 55"/>
                <a:gd name="T53" fmla="*/ 12 h 101"/>
                <a:gd name="T54" fmla="*/ 17 w 55"/>
                <a:gd name="T55" fmla="*/ 0 h 101"/>
                <a:gd name="T56" fmla="*/ 23 w 55"/>
                <a:gd name="T57" fmla="*/ 0 h 101"/>
                <a:gd name="T58" fmla="*/ 28 w 55"/>
                <a:gd name="T59" fmla="*/ 9 h 101"/>
                <a:gd name="T60" fmla="*/ 33 w 55"/>
                <a:gd name="T61" fmla="*/ 0 h 101"/>
                <a:gd name="T62" fmla="*/ 39 w 55"/>
                <a:gd name="T63" fmla="*/ 0 h 101"/>
                <a:gd name="T64" fmla="*/ 55 w 55"/>
                <a:gd name="T65" fmla="*/ 12 h 101"/>
                <a:gd name="T66" fmla="*/ 55 w 55"/>
                <a:gd name="T67" fmla="*/ 4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101">
                  <a:moveTo>
                    <a:pt x="55" y="40"/>
                  </a:moveTo>
                  <a:cubicBezTo>
                    <a:pt x="55" y="40"/>
                    <a:pt x="55" y="40"/>
                    <a:pt x="55" y="40"/>
                  </a:cubicBezTo>
                  <a:cubicBezTo>
                    <a:pt x="55" y="43"/>
                    <a:pt x="52" y="45"/>
                    <a:pt x="50" y="45"/>
                  </a:cubicBezTo>
                  <a:cubicBezTo>
                    <a:pt x="47" y="45"/>
                    <a:pt x="45" y="43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42" y="99"/>
                    <a:pt x="39" y="101"/>
                    <a:pt x="36" y="101"/>
                  </a:cubicBezTo>
                  <a:cubicBezTo>
                    <a:pt x="32" y="101"/>
                    <a:pt x="29" y="99"/>
                    <a:pt x="29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6" y="99"/>
                    <a:pt x="23" y="101"/>
                    <a:pt x="20" y="101"/>
                  </a:cubicBezTo>
                  <a:cubicBezTo>
                    <a:pt x="16" y="101"/>
                    <a:pt x="14" y="99"/>
                    <a:pt x="14" y="9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3"/>
                    <a:pt x="8" y="45"/>
                    <a:pt x="6" y="45"/>
                  </a:cubicBezTo>
                  <a:cubicBezTo>
                    <a:pt x="3" y="45"/>
                    <a:pt x="1" y="43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0"/>
                    <a:pt x="1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54" y="0"/>
                    <a:pt x="55" y="12"/>
                  </a:cubicBezTo>
                  <a:cubicBezTo>
                    <a:pt x="55" y="40"/>
                    <a:pt x="55" y="40"/>
                    <a:pt x="55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10"/>
            <p:cNvSpPr>
              <a:spLocks noChangeArrowheads="1"/>
            </p:cNvSpPr>
            <p:nvPr/>
          </p:nvSpPr>
          <p:spPr bwMode="auto">
            <a:xfrm>
              <a:off x="-923925" y="61912"/>
              <a:ext cx="25400" cy="254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-930275" y="92075"/>
              <a:ext cx="47625" cy="112713"/>
            </a:xfrm>
            <a:custGeom>
              <a:avLst/>
              <a:gdLst>
                <a:gd name="T0" fmla="*/ 19 w 29"/>
                <a:gd name="T1" fmla="*/ 0 h 67"/>
                <a:gd name="T2" fmla="*/ 15 w 29"/>
                <a:gd name="T3" fmla="*/ 0 h 67"/>
                <a:gd name="T4" fmla="*/ 11 w 29"/>
                <a:gd name="T5" fmla="*/ 6 h 67"/>
                <a:gd name="T6" fmla="*/ 8 w 29"/>
                <a:gd name="T7" fmla="*/ 0 h 67"/>
                <a:gd name="T8" fmla="*/ 4 w 29"/>
                <a:gd name="T9" fmla="*/ 0 h 67"/>
                <a:gd name="T10" fmla="*/ 0 w 29"/>
                <a:gd name="T11" fmla="*/ 0 h 67"/>
                <a:gd name="T12" fmla="*/ 0 w 29"/>
                <a:gd name="T13" fmla="*/ 9 h 67"/>
                <a:gd name="T14" fmla="*/ 2 w 29"/>
                <a:gd name="T15" fmla="*/ 9 h 67"/>
                <a:gd name="T16" fmla="*/ 2 w 29"/>
                <a:gd name="T17" fmla="*/ 63 h 67"/>
                <a:gd name="T18" fmla="*/ 6 w 29"/>
                <a:gd name="T19" fmla="*/ 67 h 67"/>
                <a:gd name="T20" fmla="*/ 10 w 29"/>
                <a:gd name="T21" fmla="*/ 63 h 67"/>
                <a:gd name="T22" fmla="*/ 10 w 29"/>
                <a:gd name="T23" fmla="*/ 28 h 67"/>
                <a:gd name="T24" fmla="*/ 12 w 29"/>
                <a:gd name="T25" fmla="*/ 28 h 67"/>
                <a:gd name="T26" fmla="*/ 12 w 29"/>
                <a:gd name="T27" fmla="*/ 63 h 67"/>
                <a:gd name="T28" fmla="*/ 12 w 29"/>
                <a:gd name="T29" fmla="*/ 63 h 67"/>
                <a:gd name="T30" fmla="*/ 17 w 29"/>
                <a:gd name="T31" fmla="*/ 67 h 67"/>
                <a:gd name="T32" fmla="*/ 21 w 29"/>
                <a:gd name="T33" fmla="*/ 63 h 67"/>
                <a:gd name="T34" fmla="*/ 21 w 29"/>
                <a:gd name="T35" fmla="*/ 9 h 67"/>
                <a:gd name="T36" fmla="*/ 23 w 29"/>
                <a:gd name="T37" fmla="*/ 9 h 67"/>
                <a:gd name="T38" fmla="*/ 23 w 29"/>
                <a:gd name="T39" fmla="*/ 26 h 67"/>
                <a:gd name="T40" fmla="*/ 23 w 29"/>
                <a:gd name="T41" fmla="*/ 26 h 67"/>
                <a:gd name="T42" fmla="*/ 23 w 29"/>
                <a:gd name="T43" fmla="*/ 26 h 67"/>
                <a:gd name="T44" fmla="*/ 26 w 29"/>
                <a:gd name="T45" fmla="*/ 30 h 67"/>
                <a:gd name="T46" fmla="*/ 29 w 29"/>
                <a:gd name="T47" fmla="*/ 26 h 67"/>
                <a:gd name="T48" fmla="*/ 29 w 29"/>
                <a:gd name="T49" fmla="*/ 26 h 67"/>
                <a:gd name="T50" fmla="*/ 29 w 29"/>
                <a:gd name="T51" fmla="*/ 8 h 67"/>
                <a:gd name="T52" fmla="*/ 19 w 29"/>
                <a:gd name="T5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67">
                  <a:moveTo>
                    <a:pt x="1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5"/>
                    <a:pt x="4" y="67"/>
                    <a:pt x="6" y="67"/>
                  </a:cubicBezTo>
                  <a:cubicBezTo>
                    <a:pt x="8" y="67"/>
                    <a:pt x="10" y="65"/>
                    <a:pt x="10" y="63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5"/>
                    <a:pt x="14" y="67"/>
                    <a:pt x="17" y="67"/>
                  </a:cubicBezTo>
                  <a:cubicBezTo>
                    <a:pt x="19" y="67"/>
                    <a:pt x="21" y="65"/>
                    <a:pt x="21" y="63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8"/>
                    <a:pt x="24" y="30"/>
                    <a:pt x="26" y="30"/>
                  </a:cubicBezTo>
                  <a:cubicBezTo>
                    <a:pt x="28" y="30"/>
                    <a:pt x="29" y="28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0"/>
                    <a:pt x="19" y="0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12"/>
            <p:cNvSpPr>
              <a:spLocks noChangeArrowheads="1"/>
            </p:cNvSpPr>
            <p:nvPr/>
          </p:nvSpPr>
          <p:spPr bwMode="auto">
            <a:xfrm>
              <a:off x="-1058863" y="61912"/>
              <a:ext cx="25400" cy="254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3"/>
            <p:cNvSpPr>
              <a:spLocks/>
            </p:cNvSpPr>
            <p:nvPr/>
          </p:nvSpPr>
          <p:spPr bwMode="auto">
            <a:xfrm>
              <a:off x="-1074738" y="90487"/>
              <a:ext cx="47625" cy="114300"/>
            </a:xfrm>
            <a:custGeom>
              <a:avLst/>
              <a:gdLst>
                <a:gd name="T0" fmla="*/ 10 w 29"/>
                <a:gd name="T1" fmla="*/ 1 h 68"/>
                <a:gd name="T2" fmla="*/ 14 w 29"/>
                <a:gd name="T3" fmla="*/ 1 h 68"/>
                <a:gd name="T4" fmla="*/ 18 w 29"/>
                <a:gd name="T5" fmla="*/ 6 h 68"/>
                <a:gd name="T6" fmla="*/ 21 w 29"/>
                <a:gd name="T7" fmla="*/ 1 h 68"/>
                <a:gd name="T8" fmla="*/ 25 w 29"/>
                <a:gd name="T9" fmla="*/ 1 h 68"/>
                <a:gd name="T10" fmla="*/ 29 w 29"/>
                <a:gd name="T11" fmla="*/ 1 h 68"/>
                <a:gd name="T12" fmla="*/ 29 w 29"/>
                <a:gd name="T13" fmla="*/ 10 h 68"/>
                <a:gd name="T14" fmla="*/ 27 w 29"/>
                <a:gd name="T15" fmla="*/ 10 h 68"/>
                <a:gd name="T16" fmla="*/ 27 w 29"/>
                <a:gd name="T17" fmla="*/ 64 h 68"/>
                <a:gd name="T18" fmla="*/ 23 w 29"/>
                <a:gd name="T19" fmla="*/ 68 h 68"/>
                <a:gd name="T20" fmla="*/ 19 w 29"/>
                <a:gd name="T21" fmla="*/ 64 h 68"/>
                <a:gd name="T22" fmla="*/ 19 w 29"/>
                <a:gd name="T23" fmla="*/ 29 h 68"/>
                <a:gd name="T24" fmla="*/ 17 w 29"/>
                <a:gd name="T25" fmla="*/ 29 h 68"/>
                <a:gd name="T26" fmla="*/ 17 w 29"/>
                <a:gd name="T27" fmla="*/ 64 h 68"/>
                <a:gd name="T28" fmla="*/ 17 w 29"/>
                <a:gd name="T29" fmla="*/ 64 h 68"/>
                <a:gd name="T30" fmla="*/ 13 w 29"/>
                <a:gd name="T31" fmla="*/ 68 h 68"/>
                <a:gd name="T32" fmla="*/ 8 w 29"/>
                <a:gd name="T33" fmla="*/ 64 h 68"/>
                <a:gd name="T34" fmla="*/ 8 w 29"/>
                <a:gd name="T35" fmla="*/ 10 h 68"/>
                <a:gd name="T36" fmla="*/ 6 w 29"/>
                <a:gd name="T37" fmla="*/ 10 h 68"/>
                <a:gd name="T38" fmla="*/ 6 w 29"/>
                <a:gd name="T39" fmla="*/ 27 h 68"/>
                <a:gd name="T40" fmla="*/ 6 w 29"/>
                <a:gd name="T41" fmla="*/ 27 h 68"/>
                <a:gd name="T42" fmla="*/ 6 w 29"/>
                <a:gd name="T43" fmla="*/ 27 h 68"/>
                <a:gd name="T44" fmla="*/ 3 w 29"/>
                <a:gd name="T45" fmla="*/ 30 h 68"/>
                <a:gd name="T46" fmla="*/ 0 w 29"/>
                <a:gd name="T47" fmla="*/ 27 h 68"/>
                <a:gd name="T48" fmla="*/ 0 w 29"/>
                <a:gd name="T49" fmla="*/ 27 h 68"/>
                <a:gd name="T50" fmla="*/ 0 w 29"/>
                <a:gd name="T51" fmla="*/ 9 h 68"/>
                <a:gd name="T52" fmla="*/ 10 w 29"/>
                <a:gd name="T5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68">
                  <a:moveTo>
                    <a:pt x="10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1"/>
                    <a:pt x="28" y="1"/>
                    <a:pt x="29" y="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6"/>
                    <a:pt x="25" y="68"/>
                    <a:pt x="23" y="68"/>
                  </a:cubicBezTo>
                  <a:cubicBezTo>
                    <a:pt x="21" y="68"/>
                    <a:pt x="19" y="66"/>
                    <a:pt x="19" y="6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6"/>
                    <a:pt x="15" y="68"/>
                    <a:pt x="13" y="68"/>
                  </a:cubicBezTo>
                  <a:cubicBezTo>
                    <a:pt x="10" y="68"/>
                    <a:pt x="8" y="66"/>
                    <a:pt x="8" y="6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9"/>
                    <a:pt x="5" y="30"/>
                    <a:pt x="3" y="30"/>
                  </a:cubicBezTo>
                  <a:cubicBezTo>
                    <a:pt x="1" y="30"/>
                    <a:pt x="0" y="29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0"/>
                    <a:pt x="10" y="1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1" name="Freeform 5"/>
          <p:cNvSpPr>
            <a:spLocks noEditPoints="1"/>
          </p:cNvSpPr>
          <p:nvPr/>
        </p:nvSpPr>
        <p:spPr bwMode="auto">
          <a:xfrm>
            <a:off x="4308998" y="2571288"/>
            <a:ext cx="334501" cy="413000"/>
          </a:xfrm>
          <a:custGeom>
            <a:avLst/>
            <a:gdLst>
              <a:gd name="T0" fmla="*/ 116 w 235"/>
              <a:gd name="T1" fmla="*/ 240 h 287"/>
              <a:gd name="T2" fmla="*/ 117 w 235"/>
              <a:gd name="T3" fmla="*/ 239 h 287"/>
              <a:gd name="T4" fmla="*/ 208 w 235"/>
              <a:gd name="T5" fmla="*/ 149 h 287"/>
              <a:gd name="T6" fmla="*/ 208 w 235"/>
              <a:gd name="T7" fmla="*/ 38 h 287"/>
              <a:gd name="T8" fmla="*/ 197 w 235"/>
              <a:gd name="T9" fmla="*/ 28 h 287"/>
              <a:gd name="T10" fmla="*/ 20 w 235"/>
              <a:gd name="T11" fmla="*/ 27 h 287"/>
              <a:gd name="T12" fmla="*/ 31 w 235"/>
              <a:gd name="T13" fmla="*/ 17 h 287"/>
              <a:gd name="T14" fmla="*/ 208 w 235"/>
              <a:gd name="T15" fmla="*/ 17 h 287"/>
              <a:gd name="T16" fmla="*/ 218 w 235"/>
              <a:gd name="T17" fmla="*/ 26 h 287"/>
              <a:gd name="T18" fmla="*/ 218 w 235"/>
              <a:gd name="T19" fmla="*/ 138 h 287"/>
              <a:gd name="T20" fmla="*/ 235 w 235"/>
              <a:gd name="T21" fmla="*/ 121 h 287"/>
              <a:gd name="T22" fmla="*/ 235 w 235"/>
              <a:gd name="T23" fmla="*/ 10 h 287"/>
              <a:gd name="T24" fmla="*/ 225 w 235"/>
              <a:gd name="T25" fmla="*/ 0 h 287"/>
              <a:gd name="T26" fmla="*/ 29 w 235"/>
              <a:gd name="T27" fmla="*/ 0 h 287"/>
              <a:gd name="T28" fmla="*/ 0 w 235"/>
              <a:gd name="T29" fmla="*/ 27 h 287"/>
              <a:gd name="T30" fmla="*/ 0 w 235"/>
              <a:gd name="T31" fmla="*/ 277 h 287"/>
              <a:gd name="T32" fmla="*/ 10 w 235"/>
              <a:gd name="T33" fmla="*/ 287 h 287"/>
              <a:gd name="T34" fmla="*/ 99 w 235"/>
              <a:gd name="T35" fmla="*/ 287 h 287"/>
              <a:gd name="T36" fmla="*/ 115 w 235"/>
              <a:gd name="T37" fmla="*/ 242 h 287"/>
              <a:gd name="T38" fmla="*/ 116 w 235"/>
              <a:gd name="T39" fmla="*/ 240 h 287"/>
              <a:gd name="T40" fmla="*/ 51 w 235"/>
              <a:gd name="T41" fmla="*/ 86 h 287"/>
              <a:gd name="T42" fmla="*/ 51 w 235"/>
              <a:gd name="T43" fmla="*/ 66 h 287"/>
              <a:gd name="T44" fmla="*/ 158 w 235"/>
              <a:gd name="T45" fmla="*/ 66 h 287"/>
              <a:gd name="T46" fmla="*/ 158 w 235"/>
              <a:gd name="T47" fmla="*/ 86 h 287"/>
              <a:gd name="T48" fmla="*/ 51 w 235"/>
              <a:gd name="T49" fmla="*/ 8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5" h="287">
                <a:moveTo>
                  <a:pt x="116" y="240"/>
                </a:moveTo>
                <a:cubicBezTo>
                  <a:pt x="117" y="239"/>
                  <a:pt x="117" y="239"/>
                  <a:pt x="117" y="239"/>
                </a:cubicBezTo>
                <a:cubicBezTo>
                  <a:pt x="117" y="239"/>
                  <a:pt x="165" y="191"/>
                  <a:pt x="208" y="149"/>
                </a:cubicBezTo>
                <a:cubicBezTo>
                  <a:pt x="208" y="38"/>
                  <a:pt x="208" y="38"/>
                  <a:pt x="208" y="38"/>
                </a:cubicBezTo>
                <a:cubicBezTo>
                  <a:pt x="208" y="32"/>
                  <a:pt x="203" y="28"/>
                  <a:pt x="197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0"/>
                  <a:pt x="31" y="17"/>
                  <a:pt x="31" y="17"/>
                </a:cubicBezTo>
                <a:cubicBezTo>
                  <a:pt x="208" y="17"/>
                  <a:pt x="208" y="17"/>
                  <a:pt x="208" y="17"/>
                </a:cubicBezTo>
                <a:cubicBezTo>
                  <a:pt x="219" y="17"/>
                  <a:pt x="218" y="26"/>
                  <a:pt x="218" y="26"/>
                </a:cubicBezTo>
                <a:cubicBezTo>
                  <a:pt x="218" y="138"/>
                  <a:pt x="218" y="138"/>
                  <a:pt x="218" y="138"/>
                </a:cubicBezTo>
                <a:cubicBezTo>
                  <a:pt x="224" y="132"/>
                  <a:pt x="230" y="127"/>
                  <a:pt x="235" y="121"/>
                </a:cubicBezTo>
                <a:cubicBezTo>
                  <a:pt x="235" y="10"/>
                  <a:pt x="235" y="10"/>
                  <a:pt x="235" y="10"/>
                </a:cubicBezTo>
                <a:cubicBezTo>
                  <a:pt x="235" y="2"/>
                  <a:pt x="225" y="0"/>
                  <a:pt x="225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0" y="0"/>
                  <a:pt x="0" y="27"/>
                  <a:pt x="0" y="27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2"/>
                  <a:pt x="4" y="287"/>
                  <a:pt x="10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01" y="278"/>
                  <a:pt x="106" y="265"/>
                  <a:pt x="115" y="242"/>
                </a:cubicBezTo>
                <a:lnTo>
                  <a:pt x="116" y="240"/>
                </a:lnTo>
                <a:close/>
                <a:moveTo>
                  <a:pt x="51" y="86"/>
                </a:moveTo>
                <a:cubicBezTo>
                  <a:pt x="51" y="66"/>
                  <a:pt x="51" y="66"/>
                  <a:pt x="51" y="66"/>
                </a:cubicBezTo>
                <a:cubicBezTo>
                  <a:pt x="158" y="66"/>
                  <a:pt x="158" y="66"/>
                  <a:pt x="158" y="66"/>
                </a:cubicBezTo>
                <a:cubicBezTo>
                  <a:pt x="158" y="86"/>
                  <a:pt x="158" y="86"/>
                  <a:pt x="158" y="86"/>
                </a:cubicBezTo>
                <a:lnTo>
                  <a:pt x="51" y="8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7"/>
          <p:cNvSpPr>
            <a:spLocks noEditPoints="1"/>
          </p:cNvSpPr>
          <p:nvPr/>
        </p:nvSpPr>
        <p:spPr bwMode="auto">
          <a:xfrm>
            <a:off x="4455386" y="2682317"/>
            <a:ext cx="303385" cy="319651"/>
          </a:xfrm>
          <a:custGeom>
            <a:avLst/>
            <a:gdLst>
              <a:gd name="T0" fmla="*/ 176 w 213"/>
              <a:gd name="T1" fmla="*/ 11 h 222"/>
              <a:gd name="T2" fmla="*/ 20 w 213"/>
              <a:gd name="T3" fmla="*/ 167 h 222"/>
              <a:gd name="T4" fmla="*/ 3 w 213"/>
              <a:gd name="T5" fmla="*/ 218 h 222"/>
              <a:gd name="T6" fmla="*/ 55 w 213"/>
              <a:gd name="T7" fmla="*/ 201 h 222"/>
              <a:gd name="T8" fmla="*/ 55 w 213"/>
              <a:gd name="T9" fmla="*/ 201 h 222"/>
              <a:gd name="T10" fmla="*/ 55 w 213"/>
              <a:gd name="T11" fmla="*/ 201 h 222"/>
              <a:gd name="T12" fmla="*/ 55 w 213"/>
              <a:gd name="T13" fmla="*/ 201 h 222"/>
              <a:gd name="T14" fmla="*/ 211 w 213"/>
              <a:gd name="T15" fmla="*/ 45 h 222"/>
              <a:gd name="T16" fmla="*/ 213 w 213"/>
              <a:gd name="T17" fmla="*/ 39 h 222"/>
              <a:gd name="T18" fmla="*/ 176 w 213"/>
              <a:gd name="T19" fmla="*/ 11 h 222"/>
              <a:gd name="T20" fmla="*/ 205 w 213"/>
              <a:gd name="T21" fmla="*/ 40 h 222"/>
              <a:gd name="T22" fmla="*/ 55 w 213"/>
              <a:gd name="T23" fmla="*/ 190 h 222"/>
              <a:gd name="T24" fmla="*/ 32 w 213"/>
              <a:gd name="T25" fmla="*/ 167 h 222"/>
              <a:gd name="T26" fmla="*/ 182 w 213"/>
              <a:gd name="T27" fmla="*/ 17 h 222"/>
              <a:gd name="T28" fmla="*/ 186 w 213"/>
              <a:gd name="T29" fmla="*/ 17 h 222"/>
              <a:gd name="T30" fmla="*/ 194 w 213"/>
              <a:gd name="T31" fmla="*/ 22 h 222"/>
              <a:gd name="T32" fmla="*/ 58 w 213"/>
              <a:gd name="T33" fmla="*/ 158 h 222"/>
              <a:gd name="T34" fmla="*/ 57 w 213"/>
              <a:gd name="T35" fmla="*/ 160 h 222"/>
              <a:gd name="T36" fmla="*/ 58 w 213"/>
              <a:gd name="T37" fmla="*/ 162 h 222"/>
              <a:gd name="T38" fmla="*/ 63 w 213"/>
              <a:gd name="T39" fmla="*/ 162 h 222"/>
              <a:gd name="T40" fmla="*/ 198 w 213"/>
              <a:gd name="T41" fmla="*/ 27 h 222"/>
              <a:gd name="T42" fmla="*/ 205 w 213"/>
              <a:gd name="T43" fmla="*/ 39 h 222"/>
              <a:gd name="T44" fmla="*/ 205 w 213"/>
              <a:gd name="T45" fmla="*/ 4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3" h="222">
                <a:moveTo>
                  <a:pt x="176" y="11"/>
                </a:moveTo>
                <a:cubicBezTo>
                  <a:pt x="164" y="23"/>
                  <a:pt x="20" y="167"/>
                  <a:pt x="20" y="167"/>
                </a:cubicBezTo>
                <a:cubicBezTo>
                  <a:pt x="20" y="167"/>
                  <a:pt x="0" y="215"/>
                  <a:pt x="3" y="218"/>
                </a:cubicBezTo>
                <a:cubicBezTo>
                  <a:pt x="7" y="222"/>
                  <a:pt x="55" y="201"/>
                  <a:pt x="55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63" y="193"/>
                  <a:pt x="202" y="55"/>
                  <a:pt x="211" y="45"/>
                </a:cubicBezTo>
                <a:cubicBezTo>
                  <a:pt x="212" y="44"/>
                  <a:pt x="213" y="42"/>
                  <a:pt x="213" y="39"/>
                </a:cubicBezTo>
                <a:cubicBezTo>
                  <a:pt x="213" y="25"/>
                  <a:pt x="187" y="0"/>
                  <a:pt x="176" y="11"/>
                </a:cubicBezTo>
                <a:close/>
                <a:moveTo>
                  <a:pt x="205" y="40"/>
                </a:moveTo>
                <a:cubicBezTo>
                  <a:pt x="197" y="48"/>
                  <a:pt x="82" y="162"/>
                  <a:pt x="55" y="190"/>
                </a:cubicBezTo>
                <a:cubicBezTo>
                  <a:pt x="32" y="167"/>
                  <a:pt x="32" y="167"/>
                  <a:pt x="32" y="167"/>
                </a:cubicBezTo>
                <a:cubicBezTo>
                  <a:pt x="182" y="17"/>
                  <a:pt x="182" y="17"/>
                  <a:pt x="182" y="17"/>
                </a:cubicBezTo>
                <a:cubicBezTo>
                  <a:pt x="182" y="16"/>
                  <a:pt x="184" y="16"/>
                  <a:pt x="186" y="17"/>
                </a:cubicBezTo>
                <a:cubicBezTo>
                  <a:pt x="189" y="19"/>
                  <a:pt x="191" y="20"/>
                  <a:pt x="194" y="22"/>
                </a:cubicBezTo>
                <a:cubicBezTo>
                  <a:pt x="58" y="158"/>
                  <a:pt x="58" y="158"/>
                  <a:pt x="58" y="158"/>
                </a:cubicBezTo>
                <a:cubicBezTo>
                  <a:pt x="58" y="158"/>
                  <a:pt x="57" y="159"/>
                  <a:pt x="57" y="160"/>
                </a:cubicBezTo>
                <a:cubicBezTo>
                  <a:pt x="57" y="161"/>
                  <a:pt x="58" y="162"/>
                  <a:pt x="58" y="162"/>
                </a:cubicBezTo>
                <a:cubicBezTo>
                  <a:pt x="60" y="163"/>
                  <a:pt x="62" y="163"/>
                  <a:pt x="63" y="162"/>
                </a:cubicBezTo>
                <a:cubicBezTo>
                  <a:pt x="198" y="27"/>
                  <a:pt x="198" y="27"/>
                  <a:pt x="198" y="27"/>
                </a:cubicBezTo>
                <a:cubicBezTo>
                  <a:pt x="202" y="31"/>
                  <a:pt x="205" y="36"/>
                  <a:pt x="205" y="39"/>
                </a:cubicBezTo>
                <a:cubicBezTo>
                  <a:pt x="205" y="40"/>
                  <a:pt x="205" y="40"/>
                  <a:pt x="205" y="4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ángulo 17"/>
          <p:cNvSpPr/>
          <p:nvPr/>
        </p:nvSpPr>
        <p:spPr>
          <a:xfrm>
            <a:off x="2216653" y="3088619"/>
            <a:ext cx="14844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Garantizar a los habitantes de Nebaj Quiche, la seguridad Ciudadana y reducción de la criminalidad en un 70% para 2020.  con Instalación de cámaras en la vía pública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sp>
        <p:nvSpPr>
          <p:cNvPr id="113" name="Oval 98"/>
          <p:cNvSpPr/>
          <p:nvPr/>
        </p:nvSpPr>
        <p:spPr>
          <a:xfrm>
            <a:off x="2572804" y="2506195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grpSp>
        <p:nvGrpSpPr>
          <p:cNvPr id="32" name="Agrupar 31"/>
          <p:cNvGrpSpPr/>
          <p:nvPr/>
        </p:nvGrpSpPr>
        <p:grpSpPr>
          <a:xfrm>
            <a:off x="2627408" y="2511106"/>
            <a:ext cx="449637" cy="533363"/>
            <a:chOff x="2550745" y="2843034"/>
            <a:chExt cx="565245" cy="670498"/>
          </a:xfrm>
        </p:grpSpPr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2550745" y="3092522"/>
              <a:ext cx="290419" cy="421010"/>
            </a:xfrm>
            <a:custGeom>
              <a:avLst/>
              <a:gdLst>
                <a:gd name="T0" fmla="*/ 105 w 148"/>
                <a:gd name="T1" fmla="*/ 123 h 212"/>
                <a:gd name="T2" fmla="*/ 108 w 148"/>
                <a:gd name="T3" fmla="*/ 100 h 212"/>
                <a:gd name="T4" fmla="*/ 78 w 148"/>
                <a:gd name="T5" fmla="*/ 11 h 212"/>
                <a:gd name="T6" fmla="*/ 65 w 148"/>
                <a:gd name="T7" fmla="*/ 4 h 212"/>
                <a:gd name="T8" fmla="*/ 28 w 148"/>
                <a:gd name="T9" fmla="*/ 16 h 212"/>
                <a:gd name="T10" fmla="*/ 9 w 148"/>
                <a:gd name="T11" fmla="*/ 55 h 212"/>
                <a:gd name="T12" fmla="*/ 22 w 148"/>
                <a:gd name="T13" fmla="*/ 93 h 212"/>
                <a:gd name="T14" fmla="*/ 61 w 148"/>
                <a:gd name="T15" fmla="*/ 116 h 212"/>
                <a:gd name="T16" fmla="*/ 77 w 148"/>
                <a:gd name="T17" fmla="*/ 131 h 212"/>
                <a:gd name="T18" fmla="*/ 100 w 148"/>
                <a:gd name="T19" fmla="*/ 200 h 212"/>
                <a:gd name="T20" fmla="*/ 114 w 148"/>
                <a:gd name="T21" fmla="*/ 208 h 212"/>
                <a:gd name="T22" fmla="*/ 121 w 148"/>
                <a:gd name="T23" fmla="*/ 174 h 212"/>
                <a:gd name="T24" fmla="*/ 105 w 148"/>
                <a:gd name="T25" fmla="*/ 12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12">
                  <a:moveTo>
                    <a:pt x="105" y="123"/>
                  </a:moveTo>
                  <a:cubicBezTo>
                    <a:pt x="105" y="123"/>
                    <a:pt x="110" y="107"/>
                    <a:pt x="108" y="100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8" y="11"/>
                    <a:pt x="77" y="0"/>
                    <a:pt x="65" y="4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0" y="27"/>
                    <a:pt x="9" y="5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33" y="126"/>
                    <a:pt x="61" y="116"/>
                  </a:cubicBezTo>
                  <a:cubicBezTo>
                    <a:pt x="61" y="116"/>
                    <a:pt x="72" y="113"/>
                    <a:pt x="77" y="131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2" y="212"/>
                    <a:pt x="114" y="208"/>
                  </a:cubicBezTo>
                  <a:cubicBezTo>
                    <a:pt x="114" y="208"/>
                    <a:pt x="148" y="202"/>
                    <a:pt x="121" y="174"/>
                  </a:cubicBezTo>
                  <a:cubicBezTo>
                    <a:pt x="128" y="158"/>
                    <a:pt x="105" y="146"/>
                    <a:pt x="105" y="1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711547" y="2843034"/>
              <a:ext cx="404443" cy="471688"/>
            </a:xfrm>
            <a:custGeom>
              <a:avLst/>
              <a:gdLst>
                <a:gd name="T0" fmla="*/ 175 w 206"/>
                <a:gd name="T1" fmla="*/ 147 h 238"/>
                <a:gd name="T2" fmla="*/ 182 w 206"/>
                <a:gd name="T3" fmla="*/ 114 h 238"/>
                <a:gd name="T4" fmla="*/ 156 w 206"/>
                <a:gd name="T5" fmla="*/ 91 h 238"/>
                <a:gd name="T6" fmla="*/ 129 w 206"/>
                <a:gd name="T7" fmla="*/ 10 h 238"/>
                <a:gd name="T8" fmla="*/ 120 w 206"/>
                <a:gd name="T9" fmla="*/ 15 h 238"/>
                <a:gd name="T10" fmla="*/ 11 w 206"/>
                <a:gd name="T11" fmla="*/ 119 h 238"/>
                <a:gd name="T12" fmla="*/ 5 w 206"/>
                <a:gd name="T13" fmla="*/ 131 h 238"/>
                <a:gd name="T14" fmla="*/ 31 w 206"/>
                <a:gd name="T15" fmla="*/ 207 h 238"/>
                <a:gd name="T16" fmla="*/ 43 w 206"/>
                <a:gd name="T17" fmla="*/ 213 h 238"/>
                <a:gd name="T18" fmla="*/ 195 w 206"/>
                <a:gd name="T19" fmla="*/ 231 h 238"/>
                <a:gd name="T20" fmla="*/ 202 w 206"/>
                <a:gd name="T21" fmla="*/ 228 h 238"/>
                <a:gd name="T22" fmla="*/ 175 w 206"/>
                <a:gd name="T23" fmla="*/ 14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6" h="238">
                  <a:moveTo>
                    <a:pt x="175" y="147"/>
                  </a:moveTo>
                  <a:cubicBezTo>
                    <a:pt x="183" y="138"/>
                    <a:pt x="186" y="126"/>
                    <a:pt x="182" y="114"/>
                  </a:cubicBezTo>
                  <a:cubicBezTo>
                    <a:pt x="178" y="101"/>
                    <a:pt x="168" y="93"/>
                    <a:pt x="156" y="9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5" y="0"/>
                    <a:pt x="120" y="15"/>
                    <a:pt x="120" y="15"/>
                  </a:cubicBezTo>
                  <a:cubicBezTo>
                    <a:pt x="100" y="95"/>
                    <a:pt x="11" y="119"/>
                    <a:pt x="11" y="119"/>
                  </a:cubicBezTo>
                  <a:cubicBezTo>
                    <a:pt x="0" y="123"/>
                    <a:pt x="5" y="131"/>
                    <a:pt x="5" y="131"/>
                  </a:cubicBezTo>
                  <a:cubicBezTo>
                    <a:pt x="31" y="207"/>
                    <a:pt x="31" y="207"/>
                    <a:pt x="31" y="207"/>
                  </a:cubicBezTo>
                  <a:cubicBezTo>
                    <a:pt x="34" y="216"/>
                    <a:pt x="43" y="213"/>
                    <a:pt x="43" y="213"/>
                  </a:cubicBezTo>
                  <a:cubicBezTo>
                    <a:pt x="141" y="180"/>
                    <a:pt x="195" y="231"/>
                    <a:pt x="195" y="231"/>
                  </a:cubicBezTo>
                  <a:cubicBezTo>
                    <a:pt x="195" y="231"/>
                    <a:pt x="206" y="238"/>
                    <a:pt x="202" y="228"/>
                  </a:cubicBezTo>
                  <a:lnTo>
                    <a:pt x="175" y="1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6" name="TextBox 7"/>
          <p:cNvSpPr txBox="1"/>
          <p:nvPr/>
        </p:nvSpPr>
        <p:spPr>
          <a:xfrm>
            <a:off x="2216653" y="2233694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SEGURIDAD</a:t>
            </a:r>
          </a:p>
        </p:txBody>
      </p:sp>
      <p:sp>
        <p:nvSpPr>
          <p:cNvPr id="117" name="TextBox 7"/>
          <p:cNvSpPr txBox="1"/>
          <p:nvPr/>
        </p:nvSpPr>
        <p:spPr>
          <a:xfrm>
            <a:off x="3728024" y="2276717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EDUCACIÓN </a:t>
            </a:r>
          </a:p>
        </p:txBody>
      </p:sp>
      <p:sp>
        <p:nvSpPr>
          <p:cNvPr id="118" name="TextBox 7"/>
          <p:cNvSpPr txBox="1"/>
          <p:nvPr/>
        </p:nvSpPr>
        <p:spPr>
          <a:xfrm>
            <a:off x="5294347" y="2253401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SALUD</a:t>
            </a:r>
          </a:p>
        </p:txBody>
      </p:sp>
      <p:sp>
        <p:nvSpPr>
          <p:cNvPr id="119" name="TextBox 7"/>
          <p:cNvSpPr txBox="1"/>
          <p:nvPr/>
        </p:nvSpPr>
        <p:spPr>
          <a:xfrm>
            <a:off x="6760545" y="1981416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DESARROLLO HUMANO</a:t>
            </a:r>
          </a:p>
        </p:txBody>
      </p:sp>
      <p:sp>
        <p:nvSpPr>
          <p:cNvPr id="56" name="Rectangle 79"/>
          <p:cNvSpPr/>
          <p:nvPr/>
        </p:nvSpPr>
        <p:spPr>
          <a:xfrm>
            <a:off x="2205618" y="1135720"/>
            <a:ext cx="6308314" cy="7925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s-GT" sz="1200" dirty="0">
                <a:solidFill>
                  <a:srgbClr val="7F7F7F"/>
                </a:solidFill>
              </a:rPr>
              <a:t>Mejorar la calidad de vida de los habitantes del municipio de Nebaj, departamento de Quiche, a través del acceso a la calidad educativa y a los servicios de salud integral, la seguridad  ciudadana  y desarrollo humano sostenible con pertinencia cultural.</a:t>
            </a:r>
            <a:endParaRPr lang="es-ES_tradnl" sz="1200" dirty="0">
              <a:solidFill>
                <a:srgbClr val="7F7F7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7F7F7F"/>
              </a:solidFill>
            </a:endParaRPr>
          </a:p>
        </p:txBody>
      </p:sp>
      <p:pic>
        <p:nvPicPr>
          <p:cNvPr id="57" name="logoinstitucio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2226" y="4409151"/>
            <a:ext cx="2492401" cy="504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Imagen 57" descr="Logo PAPTN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60" y="4358289"/>
            <a:ext cx="803486" cy="55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613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048394" y="171450"/>
            <a:ext cx="6524106" cy="342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48394" y="215942"/>
            <a:ext cx="652410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JOCOTÁN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113132" y="2578727"/>
            <a:ext cx="64008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16653" y="1203269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ANTECEDENTES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954316" y="1146350"/>
            <a:ext cx="188156" cy="2962350"/>
            <a:chOff x="2150446" y="1709458"/>
            <a:chExt cx="250874" cy="3949800"/>
          </a:xfrm>
          <a:solidFill>
            <a:schemeClr val="accent2"/>
          </a:solidFill>
        </p:grpSpPr>
        <p:grpSp>
          <p:nvGrpSpPr>
            <p:cNvPr id="2" name="Group 1"/>
            <p:cNvGrpSpPr/>
            <p:nvPr/>
          </p:nvGrpSpPr>
          <p:grpSpPr>
            <a:xfrm>
              <a:off x="2150446" y="1709458"/>
              <a:ext cx="250874" cy="3949800"/>
              <a:chOff x="1779563" y="4083000"/>
              <a:chExt cx="250874" cy="3949800"/>
            </a:xfrm>
            <a:grpFill/>
          </p:grpSpPr>
          <p:cxnSp>
            <p:nvCxnSpPr>
              <p:cNvPr id="3" name="Straight Connector 2"/>
              <p:cNvCxnSpPr>
                <a:stCxn id="5" idx="2"/>
              </p:cNvCxnSpPr>
              <p:nvPr/>
            </p:nvCxnSpPr>
            <p:spPr>
              <a:xfrm>
                <a:off x="1905000" y="4191000"/>
                <a:ext cx="0" cy="1676400"/>
              </a:xfrm>
              <a:prstGeom prst="line">
                <a:avLst/>
              </a:prstGeom>
              <a:grpFill/>
              <a:ln w="190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Connector 3"/>
              <p:cNvCxnSpPr>
                <a:stCxn id="7" idx="2"/>
              </p:cNvCxnSpPr>
              <p:nvPr/>
            </p:nvCxnSpPr>
            <p:spPr>
              <a:xfrm flipV="1">
                <a:off x="1905000" y="6118274"/>
                <a:ext cx="0" cy="1806526"/>
              </a:xfrm>
              <a:prstGeom prst="line">
                <a:avLst/>
              </a:prstGeom>
              <a:grpFill/>
              <a:ln w="190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tangle 4"/>
              <p:cNvSpPr/>
              <p:nvPr/>
            </p:nvSpPr>
            <p:spPr>
              <a:xfrm>
                <a:off x="1851000" y="4083000"/>
                <a:ext cx="108000" cy="108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779563" y="5867400"/>
                <a:ext cx="250874" cy="25087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 rot="10800000">
                <a:off x="1851000" y="7924800"/>
                <a:ext cx="108000" cy="108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150449" y="3490817"/>
              <a:ext cx="250871" cy="287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12932" y="1604449"/>
            <a:ext cx="1400898" cy="15927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s-ES" sz="900" dirty="0">
                <a:solidFill>
                  <a:srgbClr val="7F7F7F"/>
                </a:solidFill>
                <a:latin typeface="Corbel"/>
                <a:cs typeface="Corbel"/>
              </a:rPr>
              <a:t>Ser el municipio Modelo a nivel nacional creador de oportunidades auto sostenible enfocado en los ejes de desarrollo humano, educación, salud y seguridad, mejorando las condiciones de vida y el desarrollo integral de sus habitantes para el año 2019. </a:t>
            </a:r>
            <a:endParaRPr lang="es-ES_tradnl" sz="9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12932" y="1326085"/>
            <a:ext cx="1400898" cy="246221"/>
            <a:chOff x="114042" y="1263411"/>
            <a:chExt cx="1943944" cy="328295"/>
          </a:xfrm>
        </p:grpSpPr>
        <p:sp>
          <p:nvSpPr>
            <p:cNvPr id="26" name="Rectangle 25"/>
            <p:cNvSpPr/>
            <p:nvPr/>
          </p:nvSpPr>
          <p:spPr>
            <a:xfrm>
              <a:off x="114042" y="1278801"/>
              <a:ext cx="1943944" cy="27699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500" y="1263411"/>
              <a:ext cx="1887029" cy="32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MCI</a:t>
              </a:r>
            </a:p>
          </p:txBody>
        </p:sp>
      </p:grpSp>
      <p:sp>
        <p:nvSpPr>
          <p:cNvPr id="80" name="Rectangle 79"/>
          <p:cNvSpPr/>
          <p:nvPr/>
        </p:nvSpPr>
        <p:spPr>
          <a:xfrm>
            <a:off x="2205618" y="1423312"/>
            <a:ext cx="6308314" cy="116185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s-ES" sz="900" dirty="0">
                <a:solidFill>
                  <a:srgbClr val="7F7F7F"/>
                </a:solidFill>
              </a:rPr>
              <a:t>El día Jueves 12 de Enero me reuní con el equipo de trabajo del Alcalde de JOCOTAN, para su inducción y capacitación referente a la metodología que se usará para el desarrollo del municipio.</a:t>
            </a:r>
            <a:endParaRPr lang="es-ES_tradnl" sz="900" dirty="0">
              <a:solidFill>
                <a:srgbClr val="7F7F7F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s-ES" sz="900" dirty="0">
                <a:solidFill>
                  <a:srgbClr val="7F7F7F"/>
                </a:solidFill>
              </a:rPr>
              <a:t>Estas cinco personas serán las responsables de coordinar e implementar la metodología de las cuatro fortalezas, MCI, elaborar el plan de trabajo, estrategias y acciones necesarias para obtener los resultados, a corto, mediano y largo plazo, el 26 de Enero será la reunión de trabajo con todos los actores importantes del municipio para definir la MCI y el plan de trabajo para iniciar la implementación de la metodología, para lo cual se conformarán cuatro mesas de trabajo, Salud, Educación, Seguridad y Desarrollo humano.</a:t>
            </a:r>
            <a:endParaRPr lang="es-ES_tradnl" sz="900" dirty="0">
              <a:solidFill>
                <a:srgbClr val="7F7F7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7F7F7F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3701135" y="3508024"/>
            <a:ext cx="1391023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Fortalecer al sector educativo del Municipio de JOCOTAN, en los diferentes niveles de atención que permita alcanzar un nivel de educación de calidad. 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 flipH="1">
            <a:off x="3602493" y="2854942"/>
            <a:ext cx="1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092158" y="2854942"/>
            <a:ext cx="0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6760545" y="2847289"/>
            <a:ext cx="0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8513932" y="2854942"/>
            <a:ext cx="0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5092158" y="3508024"/>
            <a:ext cx="1668387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Promover el mejoramiento de seguridad Alimentaria y Nutricional de la población con énfasis a los grupos vulnerables por medio del fortalecimiento de los servicios básicos e infraestructura necesaria. 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6810813" y="3508024"/>
            <a:ext cx="1561159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Promover la productividad y el emprendimiento que contribuyan al desarrollo integral de los habitantes del municipio de </a:t>
            </a:r>
            <a:r>
              <a:rPr lang="es-ES" sz="800" dirty="0" err="1">
                <a:solidFill>
                  <a:srgbClr val="7F7F7F"/>
                </a:solidFill>
                <a:latin typeface="Corbel"/>
                <a:cs typeface="Corbel"/>
              </a:rPr>
              <a:t>Jocotán</a:t>
            </a:r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. 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4220538" y="2911410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/>
          <p:nvPr/>
        </p:nvSpPr>
        <p:spPr>
          <a:xfrm>
            <a:off x="5663837" y="2911410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/>
          <p:nvPr/>
        </p:nvSpPr>
        <p:spPr>
          <a:xfrm>
            <a:off x="7310011" y="2911410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grpSp>
        <p:nvGrpSpPr>
          <p:cNvPr id="73" name="Group 72"/>
          <p:cNvGrpSpPr/>
          <p:nvPr/>
        </p:nvGrpSpPr>
        <p:grpSpPr>
          <a:xfrm>
            <a:off x="7439361" y="3019237"/>
            <a:ext cx="284491" cy="275252"/>
            <a:chOff x="-781466" y="1120775"/>
            <a:chExt cx="208378" cy="201612"/>
          </a:xfrm>
          <a:solidFill>
            <a:schemeClr val="bg1"/>
          </a:solidFill>
        </p:grpSpPr>
        <p:sp>
          <p:nvSpPr>
            <p:cNvPr id="60" name="Rectangle 29"/>
            <p:cNvSpPr>
              <a:spLocks noChangeArrowheads="1"/>
            </p:cNvSpPr>
            <p:nvPr/>
          </p:nvSpPr>
          <p:spPr bwMode="auto">
            <a:xfrm>
              <a:off x="-781466" y="1290637"/>
              <a:ext cx="1873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-688975" y="1203325"/>
              <a:ext cx="36513" cy="34925"/>
            </a:xfrm>
            <a:custGeom>
              <a:avLst/>
              <a:gdLst>
                <a:gd name="T0" fmla="*/ 21 w 22"/>
                <a:gd name="T1" fmla="*/ 13 h 21"/>
                <a:gd name="T2" fmla="*/ 19 w 22"/>
                <a:gd name="T3" fmla="*/ 8 h 21"/>
                <a:gd name="T4" fmla="*/ 15 w 22"/>
                <a:gd name="T5" fmla="*/ 7 h 21"/>
                <a:gd name="T6" fmla="*/ 10 w 22"/>
                <a:gd name="T7" fmla="*/ 9 h 21"/>
                <a:gd name="T8" fmla="*/ 7 w 22"/>
                <a:gd name="T9" fmla="*/ 10 h 21"/>
                <a:gd name="T10" fmla="*/ 4 w 22"/>
                <a:gd name="T11" fmla="*/ 9 h 21"/>
                <a:gd name="T12" fmla="*/ 4 w 22"/>
                <a:gd name="T13" fmla="*/ 7 h 21"/>
                <a:gd name="T14" fmla="*/ 5 w 22"/>
                <a:gd name="T15" fmla="*/ 4 h 21"/>
                <a:gd name="T16" fmla="*/ 7 w 22"/>
                <a:gd name="T17" fmla="*/ 3 h 21"/>
                <a:gd name="T18" fmla="*/ 10 w 22"/>
                <a:gd name="T19" fmla="*/ 4 h 21"/>
                <a:gd name="T20" fmla="*/ 10 w 22"/>
                <a:gd name="T21" fmla="*/ 4 h 21"/>
                <a:gd name="T22" fmla="*/ 12 w 22"/>
                <a:gd name="T23" fmla="*/ 2 h 21"/>
                <a:gd name="T24" fmla="*/ 12 w 22"/>
                <a:gd name="T25" fmla="*/ 2 h 21"/>
                <a:gd name="T26" fmla="*/ 8 w 22"/>
                <a:gd name="T27" fmla="*/ 0 h 21"/>
                <a:gd name="T28" fmla="*/ 4 w 22"/>
                <a:gd name="T29" fmla="*/ 1 h 21"/>
                <a:gd name="T30" fmla="*/ 2 w 22"/>
                <a:gd name="T31" fmla="*/ 0 h 21"/>
                <a:gd name="T32" fmla="*/ 0 w 22"/>
                <a:gd name="T33" fmla="*/ 2 h 21"/>
                <a:gd name="T34" fmla="*/ 2 w 22"/>
                <a:gd name="T35" fmla="*/ 4 h 21"/>
                <a:gd name="T36" fmla="*/ 1 w 22"/>
                <a:gd name="T37" fmla="*/ 7 h 21"/>
                <a:gd name="T38" fmla="*/ 2 w 22"/>
                <a:gd name="T39" fmla="*/ 11 h 21"/>
                <a:gd name="T40" fmla="*/ 6 w 22"/>
                <a:gd name="T41" fmla="*/ 13 h 21"/>
                <a:gd name="T42" fmla="*/ 11 w 22"/>
                <a:gd name="T43" fmla="*/ 11 h 21"/>
                <a:gd name="T44" fmla="*/ 15 w 22"/>
                <a:gd name="T45" fmla="*/ 10 h 21"/>
                <a:gd name="T46" fmla="*/ 17 w 22"/>
                <a:gd name="T47" fmla="*/ 10 h 21"/>
                <a:gd name="T48" fmla="*/ 18 w 22"/>
                <a:gd name="T49" fmla="*/ 13 h 21"/>
                <a:gd name="T50" fmla="*/ 17 w 22"/>
                <a:gd name="T51" fmla="*/ 16 h 21"/>
                <a:gd name="T52" fmla="*/ 14 w 22"/>
                <a:gd name="T53" fmla="*/ 18 h 21"/>
                <a:gd name="T54" fmla="*/ 11 w 22"/>
                <a:gd name="T55" fmla="*/ 17 h 21"/>
                <a:gd name="T56" fmla="*/ 11 w 22"/>
                <a:gd name="T57" fmla="*/ 16 h 21"/>
                <a:gd name="T58" fmla="*/ 8 w 22"/>
                <a:gd name="T59" fmla="*/ 19 h 21"/>
                <a:gd name="T60" fmla="*/ 9 w 22"/>
                <a:gd name="T61" fmla="*/ 19 h 21"/>
                <a:gd name="T62" fmla="*/ 13 w 22"/>
                <a:gd name="T63" fmla="*/ 21 h 21"/>
                <a:gd name="T64" fmla="*/ 17 w 22"/>
                <a:gd name="T65" fmla="*/ 19 h 21"/>
                <a:gd name="T66" fmla="*/ 19 w 22"/>
                <a:gd name="T67" fmla="*/ 21 h 21"/>
                <a:gd name="T68" fmla="*/ 22 w 22"/>
                <a:gd name="T69" fmla="*/ 19 h 21"/>
                <a:gd name="T70" fmla="*/ 20 w 22"/>
                <a:gd name="T71" fmla="*/ 17 h 21"/>
                <a:gd name="T72" fmla="*/ 21 w 22"/>
                <a:gd name="T73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1">
                  <a:moveTo>
                    <a:pt x="21" y="13"/>
                  </a:moveTo>
                  <a:cubicBezTo>
                    <a:pt x="21" y="11"/>
                    <a:pt x="21" y="10"/>
                    <a:pt x="19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4" y="7"/>
                    <a:pt x="12" y="7"/>
                    <a:pt x="10" y="9"/>
                  </a:cubicBezTo>
                  <a:cubicBezTo>
                    <a:pt x="8" y="9"/>
                    <a:pt x="7" y="10"/>
                    <a:pt x="7" y="10"/>
                  </a:cubicBezTo>
                  <a:cubicBezTo>
                    <a:pt x="6" y="10"/>
                    <a:pt x="5" y="10"/>
                    <a:pt x="4" y="9"/>
                  </a:cubicBezTo>
                  <a:cubicBezTo>
                    <a:pt x="4" y="8"/>
                    <a:pt x="3" y="8"/>
                    <a:pt x="4" y="7"/>
                  </a:cubicBezTo>
                  <a:cubicBezTo>
                    <a:pt x="4" y="6"/>
                    <a:pt x="4" y="5"/>
                    <a:pt x="5" y="4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8" y="3"/>
                    <a:pt x="9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9"/>
                    <a:pt x="1" y="10"/>
                    <a:pt x="2" y="11"/>
                  </a:cubicBezTo>
                  <a:cubicBezTo>
                    <a:pt x="3" y="12"/>
                    <a:pt x="5" y="13"/>
                    <a:pt x="6" y="13"/>
                  </a:cubicBezTo>
                  <a:cubicBezTo>
                    <a:pt x="7" y="13"/>
                    <a:pt x="9" y="12"/>
                    <a:pt x="11" y="11"/>
                  </a:cubicBezTo>
                  <a:cubicBezTo>
                    <a:pt x="12" y="10"/>
                    <a:pt x="14" y="10"/>
                    <a:pt x="15" y="10"/>
                  </a:cubicBezTo>
                  <a:cubicBezTo>
                    <a:pt x="16" y="9"/>
                    <a:pt x="16" y="10"/>
                    <a:pt x="17" y="10"/>
                  </a:cubicBezTo>
                  <a:cubicBezTo>
                    <a:pt x="18" y="11"/>
                    <a:pt x="18" y="12"/>
                    <a:pt x="18" y="13"/>
                  </a:cubicBezTo>
                  <a:cubicBezTo>
                    <a:pt x="18" y="14"/>
                    <a:pt x="18" y="15"/>
                    <a:pt x="17" y="16"/>
                  </a:cubicBezTo>
                  <a:cubicBezTo>
                    <a:pt x="16" y="17"/>
                    <a:pt x="15" y="18"/>
                    <a:pt x="14" y="18"/>
                  </a:cubicBezTo>
                  <a:cubicBezTo>
                    <a:pt x="13" y="18"/>
                    <a:pt x="12" y="17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20"/>
                    <a:pt x="11" y="21"/>
                    <a:pt x="13" y="21"/>
                  </a:cubicBezTo>
                  <a:cubicBezTo>
                    <a:pt x="15" y="20"/>
                    <a:pt x="16" y="20"/>
                    <a:pt x="17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1" y="14"/>
                    <a:pt x="21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1"/>
            <p:cNvSpPr>
              <a:spLocks noEditPoints="1"/>
            </p:cNvSpPr>
            <p:nvPr/>
          </p:nvSpPr>
          <p:spPr bwMode="auto">
            <a:xfrm>
              <a:off x="-769938" y="1120775"/>
              <a:ext cx="196850" cy="160338"/>
            </a:xfrm>
            <a:custGeom>
              <a:avLst/>
              <a:gdLst>
                <a:gd name="T0" fmla="*/ 53 w 119"/>
                <a:gd name="T1" fmla="*/ 95 h 95"/>
                <a:gd name="T2" fmla="*/ 60 w 119"/>
                <a:gd name="T3" fmla="*/ 88 h 95"/>
                <a:gd name="T4" fmla="*/ 99 w 119"/>
                <a:gd name="T5" fmla="*/ 49 h 95"/>
                <a:gd name="T6" fmla="*/ 98 w 119"/>
                <a:gd name="T7" fmla="*/ 34 h 95"/>
                <a:gd name="T8" fmla="*/ 107 w 119"/>
                <a:gd name="T9" fmla="*/ 44 h 95"/>
                <a:gd name="T10" fmla="*/ 98 w 119"/>
                <a:gd name="T11" fmla="*/ 52 h 95"/>
                <a:gd name="T12" fmla="*/ 82 w 119"/>
                <a:gd name="T13" fmla="*/ 68 h 95"/>
                <a:gd name="T14" fmla="*/ 65 w 119"/>
                <a:gd name="T15" fmla="*/ 85 h 95"/>
                <a:gd name="T16" fmla="*/ 61 w 119"/>
                <a:gd name="T17" fmla="*/ 90 h 95"/>
                <a:gd name="T18" fmla="*/ 55 w 119"/>
                <a:gd name="T19" fmla="*/ 95 h 95"/>
                <a:gd name="T20" fmla="*/ 66 w 119"/>
                <a:gd name="T21" fmla="*/ 95 h 95"/>
                <a:gd name="T22" fmla="*/ 70 w 119"/>
                <a:gd name="T23" fmla="*/ 91 h 95"/>
                <a:gd name="T24" fmla="*/ 87 w 119"/>
                <a:gd name="T25" fmla="*/ 74 h 95"/>
                <a:gd name="T26" fmla="*/ 91 w 119"/>
                <a:gd name="T27" fmla="*/ 70 h 95"/>
                <a:gd name="T28" fmla="*/ 119 w 119"/>
                <a:gd name="T29" fmla="*/ 42 h 95"/>
                <a:gd name="T30" fmla="*/ 77 w 119"/>
                <a:gd name="T31" fmla="*/ 0 h 95"/>
                <a:gd name="T32" fmla="*/ 0 w 119"/>
                <a:gd name="T33" fmla="*/ 77 h 95"/>
                <a:gd name="T34" fmla="*/ 18 w 119"/>
                <a:gd name="T35" fmla="*/ 95 h 95"/>
                <a:gd name="T36" fmla="*/ 53 w 119"/>
                <a:gd name="T37" fmla="*/ 95 h 95"/>
                <a:gd name="T38" fmla="*/ 72 w 119"/>
                <a:gd name="T39" fmla="*/ 71 h 95"/>
                <a:gd name="T40" fmla="*/ 48 w 119"/>
                <a:gd name="T41" fmla="*/ 71 h 95"/>
                <a:gd name="T42" fmla="*/ 48 w 119"/>
                <a:gd name="T43" fmla="*/ 48 h 95"/>
                <a:gd name="T44" fmla="*/ 72 w 119"/>
                <a:gd name="T45" fmla="*/ 48 h 95"/>
                <a:gd name="T46" fmla="*/ 72 w 119"/>
                <a:gd name="T47" fmla="*/ 71 h 95"/>
                <a:gd name="T48" fmla="*/ 76 w 119"/>
                <a:gd name="T49" fmla="*/ 12 h 95"/>
                <a:gd name="T50" fmla="*/ 85 w 119"/>
                <a:gd name="T51" fmla="*/ 21 h 95"/>
                <a:gd name="T52" fmla="*/ 71 w 119"/>
                <a:gd name="T53" fmla="*/ 20 h 95"/>
                <a:gd name="T54" fmla="*/ 21 w 119"/>
                <a:gd name="T55" fmla="*/ 69 h 95"/>
                <a:gd name="T56" fmla="*/ 21 w 119"/>
                <a:gd name="T57" fmla="*/ 84 h 95"/>
                <a:gd name="T58" fmla="*/ 13 w 119"/>
                <a:gd name="T59" fmla="*/ 75 h 95"/>
                <a:gd name="T60" fmla="*/ 76 w 119"/>
                <a:gd name="T61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9" h="95">
                  <a:moveTo>
                    <a:pt x="53" y="95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3" y="42"/>
                    <a:pt x="96" y="37"/>
                    <a:pt x="98" y="3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98" y="52"/>
                    <a:pt x="98" y="52"/>
                    <a:pt x="98" y="52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95"/>
                    <a:pt x="18" y="95"/>
                    <a:pt x="18" y="95"/>
                  </a:cubicBezTo>
                  <a:lnTo>
                    <a:pt x="53" y="95"/>
                  </a:lnTo>
                  <a:close/>
                  <a:moveTo>
                    <a:pt x="72" y="71"/>
                  </a:moveTo>
                  <a:cubicBezTo>
                    <a:pt x="65" y="78"/>
                    <a:pt x="55" y="78"/>
                    <a:pt x="48" y="71"/>
                  </a:cubicBezTo>
                  <a:cubicBezTo>
                    <a:pt x="42" y="65"/>
                    <a:pt x="42" y="54"/>
                    <a:pt x="48" y="48"/>
                  </a:cubicBezTo>
                  <a:cubicBezTo>
                    <a:pt x="55" y="41"/>
                    <a:pt x="65" y="41"/>
                    <a:pt x="72" y="48"/>
                  </a:cubicBezTo>
                  <a:cubicBezTo>
                    <a:pt x="78" y="54"/>
                    <a:pt x="78" y="65"/>
                    <a:pt x="72" y="71"/>
                  </a:cubicBezTo>
                  <a:close/>
                  <a:moveTo>
                    <a:pt x="76" y="12"/>
                  </a:moveTo>
                  <a:cubicBezTo>
                    <a:pt x="85" y="21"/>
                    <a:pt x="85" y="21"/>
                    <a:pt x="85" y="21"/>
                  </a:cubicBezTo>
                  <a:cubicBezTo>
                    <a:pt x="76" y="28"/>
                    <a:pt x="71" y="20"/>
                    <a:pt x="71" y="20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8" y="75"/>
                    <a:pt x="21" y="84"/>
                  </a:cubicBezTo>
                  <a:cubicBezTo>
                    <a:pt x="13" y="75"/>
                    <a:pt x="13" y="75"/>
                    <a:pt x="13" y="75"/>
                  </a:cubicBezTo>
                  <a:lnTo>
                    <a:pt x="76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78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05"/>
            <a:ext cx="8004093" cy="3758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1" name="Group 71"/>
          <p:cNvGrpSpPr/>
          <p:nvPr/>
        </p:nvGrpSpPr>
        <p:grpSpPr>
          <a:xfrm>
            <a:off x="5777669" y="2982845"/>
            <a:ext cx="355374" cy="393552"/>
            <a:chOff x="-1074738" y="25400"/>
            <a:chExt cx="192088" cy="212725"/>
          </a:xfrm>
          <a:solidFill>
            <a:schemeClr val="bg1"/>
          </a:solidFill>
        </p:grpSpPr>
        <p:sp>
          <p:nvSpPr>
            <p:cNvPr id="82" name="Oval 6"/>
            <p:cNvSpPr>
              <a:spLocks noChangeArrowheads="1"/>
            </p:cNvSpPr>
            <p:nvPr/>
          </p:nvSpPr>
          <p:spPr bwMode="auto">
            <a:xfrm>
              <a:off x="-996950" y="25400"/>
              <a:ext cx="38100" cy="365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7"/>
            <p:cNvSpPr>
              <a:spLocks noChangeShapeType="1"/>
            </p:cNvSpPr>
            <p:nvPr/>
          </p:nvSpPr>
          <p:spPr bwMode="auto">
            <a:xfrm>
              <a:off x="-935038" y="134937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8"/>
            <p:cNvSpPr>
              <a:spLocks noChangeShapeType="1"/>
            </p:cNvSpPr>
            <p:nvPr/>
          </p:nvSpPr>
          <p:spPr bwMode="auto">
            <a:xfrm>
              <a:off x="-935038" y="134937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9"/>
            <p:cNvSpPr>
              <a:spLocks/>
            </p:cNvSpPr>
            <p:nvPr/>
          </p:nvSpPr>
          <p:spPr bwMode="auto">
            <a:xfrm>
              <a:off x="-1025525" y="68262"/>
              <a:ext cx="92075" cy="169863"/>
            </a:xfrm>
            <a:custGeom>
              <a:avLst/>
              <a:gdLst>
                <a:gd name="T0" fmla="*/ 55 w 55"/>
                <a:gd name="T1" fmla="*/ 40 h 101"/>
                <a:gd name="T2" fmla="*/ 55 w 55"/>
                <a:gd name="T3" fmla="*/ 40 h 101"/>
                <a:gd name="T4" fmla="*/ 50 w 55"/>
                <a:gd name="T5" fmla="*/ 45 h 101"/>
                <a:gd name="T6" fmla="*/ 45 w 55"/>
                <a:gd name="T7" fmla="*/ 40 h 101"/>
                <a:gd name="T8" fmla="*/ 45 w 55"/>
                <a:gd name="T9" fmla="*/ 40 h 101"/>
                <a:gd name="T10" fmla="*/ 45 w 55"/>
                <a:gd name="T11" fmla="*/ 40 h 101"/>
                <a:gd name="T12" fmla="*/ 45 w 55"/>
                <a:gd name="T13" fmla="*/ 14 h 101"/>
                <a:gd name="T14" fmla="*/ 42 w 55"/>
                <a:gd name="T15" fmla="*/ 14 h 101"/>
                <a:gd name="T16" fmla="*/ 42 w 55"/>
                <a:gd name="T17" fmla="*/ 95 h 101"/>
                <a:gd name="T18" fmla="*/ 36 w 55"/>
                <a:gd name="T19" fmla="*/ 101 h 101"/>
                <a:gd name="T20" fmla="*/ 29 w 55"/>
                <a:gd name="T21" fmla="*/ 95 h 101"/>
                <a:gd name="T22" fmla="*/ 29 w 55"/>
                <a:gd name="T23" fmla="*/ 95 h 101"/>
                <a:gd name="T24" fmla="*/ 29 w 55"/>
                <a:gd name="T25" fmla="*/ 43 h 101"/>
                <a:gd name="T26" fmla="*/ 26 w 55"/>
                <a:gd name="T27" fmla="*/ 43 h 101"/>
                <a:gd name="T28" fmla="*/ 26 w 55"/>
                <a:gd name="T29" fmla="*/ 95 h 101"/>
                <a:gd name="T30" fmla="*/ 20 w 55"/>
                <a:gd name="T31" fmla="*/ 101 h 101"/>
                <a:gd name="T32" fmla="*/ 14 w 55"/>
                <a:gd name="T33" fmla="*/ 95 h 101"/>
                <a:gd name="T34" fmla="*/ 14 w 55"/>
                <a:gd name="T35" fmla="*/ 14 h 101"/>
                <a:gd name="T36" fmla="*/ 11 w 55"/>
                <a:gd name="T37" fmla="*/ 14 h 101"/>
                <a:gd name="T38" fmla="*/ 11 w 55"/>
                <a:gd name="T39" fmla="*/ 40 h 101"/>
                <a:gd name="T40" fmla="*/ 11 w 55"/>
                <a:gd name="T41" fmla="*/ 40 h 101"/>
                <a:gd name="T42" fmla="*/ 11 w 55"/>
                <a:gd name="T43" fmla="*/ 40 h 101"/>
                <a:gd name="T44" fmla="*/ 6 w 55"/>
                <a:gd name="T45" fmla="*/ 45 h 101"/>
                <a:gd name="T46" fmla="*/ 1 w 55"/>
                <a:gd name="T47" fmla="*/ 40 h 101"/>
                <a:gd name="T48" fmla="*/ 1 w 55"/>
                <a:gd name="T49" fmla="*/ 40 h 101"/>
                <a:gd name="T50" fmla="*/ 1 w 55"/>
                <a:gd name="T51" fmla="*/ 40 h 101"/>
                <a:gd name="T52" fmla="*/ 1 w 55"/>
                <a:gd name="T53" fmla="*/ 12 h 101"/>
                <a:gd name="T54" fmla="*/ 17 w 55"/>
                <a:gd name="T55" fmla="*/ 0 h 101"/>
                <a:gd name="T56" fmla="*/ 23 w 55"/>
                <a:gd name="T57" fmla="*/ 0 h 101"/>
                <a:gd name="T58" fmla="*/ 28 w 55"/>
                <a:gd name="T59" fmla="*/ 9 h 101"/>
                <a:gd name="T60" fmla="*/ 33 w 55"/>
                <a:gd name="T61" fmla="*/ 0 h 101"/>
                <a:gd name="T62" fmla="*/ 39 w 55"/>
                <a:gd name="T63" fmla="*/ 0 h 101"/>
                <a:gd name="T64" fmla="*/ 55 w 55"/>
                <a:gd name="T65" fmla="*/ 12 h 101"/>
                <a:gd name="T66" fmla="*/ 55 w 55"/>
                <a:gd name="T67" fmla="*/ 4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101">
                  <a:moveTo>
                    <a:pt x="55" y="40"/>
                  </a:moveTo>
                  <a:cubicBezTo>
                    <a:pt x="55" y="40"/>
                    <a:pt x="55" y="40"/>
                    <a:pt x="55" y="40"/>
                  </a:cubicBezTo>
                  <a:cubicBezTo>
                    <a:pt x="55" y="43"/>
                    <a:pt x="52" y="45"/>
                    <a:pt x="50" y="45"/>
                  </a:cubicBezTo>
                  <a:cubicBezTo>
                    <a:pt x="47" y="45"/>
                    <a:pt x="45" y="43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42" y="99"/>
                    <a:pt x="39" y="101"/>
                    <a:pt x="36" y="101"/>
                  </a:cubicBezTo>
                  <a:cubicBezTo>
                    <a:pt x="32" y="101"/>
                    <a:pt x="29" y="99"/>
                    <a:pt x="29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6" y="99"/>
                    <a:pt x="23" y="101"/>
                    <a:pt x="20" y="101"/>
                  </a:cubicBezTo>
                  <a:cubicBezTo>
                    <a:pt x="16" y="101"/>
                    <a:pt x="14" y="99"/>
                    <a:pt x="14" y="9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3"/>
                    <a:pt x="8" y="45"/>
                    <a:pt x="6" y="45"/>
                  </a:cubicBezTo>
                  <a:cubicBezTo>
                    <a:pt x="3" y="45"/>
                    <a:pt x="1" y="43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0"/>
                    <a:pt x="1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54" y="0"/>
                    <a:pt x="55" y="12"/>
                  </a:cubicBezTo>
                  <a:cubicBezTo>
                    <a:pt x="55" y="40"/>
                    <a:pt x="55" y="40"/>
                    <a:pt x="55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10"/>
            <p:cNvSpPr>
              <a:spLocks noChangeArrowheads="1"/>
            </p:cNvSpPr>
            <p:nvPr/>
          </p:nvSpPr>
          <p:spPr bwMode="auto">
            <a:xfrm>
              <a:off x="-923925" y="61912"/>
              <a:ext cx="25400" cy="254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-930275" y="92075"/>
              <a:ext cx="47625" cy="112713"/>
            </a:xfrm>
            <a:custGeom>
              <a:avLst/>
              <a:gdLst>
                <a:gd name="T0" fmla="*/ 19 w 29"/>
                <a:gd name="T1" fmla="*/ 0 h 67"/>
                <a:gd name="T2" fmla="*/ 15 w 29"/>
                <a:gd name="T3" fmla="*/ 0 h 67"/>
                <a:gd name="T4" fmla="*/ 11 w 29"/>
                <a:gd name="T5" fmla="*/ 6 h 67"/>
                <a:gd name="T6" fmla="*/ 8 w 29"/>
                <a:gd name="T7" fmla="*/ 0 h 67"/>
                <a:gd name="T8" fmla="*/ 4 w 29"/>
                <a:gd name="T9" fmla="*/ 0 h 67"/>
                <a:gd name="T10" fmla="*/ 0 w 29"/>
                <a:gd name="T11" fmla="*/ 0 h 67"/>
                <a:gd name="T12" fmla="*/ 0 w 29"/>
                <a:gd name="T13" fmla="*/ 9 h 67"/>
                <a:gd name="T14" fmla="*/ 2 w 29"/>
                <a:gd name="T15" fmla="*/ 9 h 67"/>
                <a:gd name="T16" fmla="*/ 2 w 29"/>
                <a:gd name="T17" fmla="*/ 63 h 67"/>
                <a:gd name="T18" fmla="*/ 6 w 29"/>
                <a:gd name="T19" fmla="*/ 67 h 67"/>
                <a:gd name="T20" fmla="*/ 10 w 29"/>
                <a:gd name="T21" fmla="*/ 63 h 67"/>
                <a:gd name="T22" fmla="*/ 10 w 29"/>
                <a:gd name="T23" fmla="*/ 28 h 67"/>
                <a:gd name="T24" fmla="*/ 12 w 29"/>
                <a:gd name="T25" fmla="*/ 28 h 67"/>
                <a:gd name="T26" fmla="*/ 12 w 29"/>
                <a:gd name="T27" fmla="*/ 63 h 67"/>
                <a:gd name="T28" fmla="*/ 12 w 29"/>
                <a:gd name="T29" fmla="*/ 63 h 67"/>
                <a:gd name="T30" fmla="*/ 17 w 29"/>
                <a:gd name="T31" fmla="*/ 67 h 67"/>
                <a:gd name="T32" fmla="*/ 21 w 29"/>
                <a:gd name="T33" fmla="*/ 63 h 67"/>
                <a:gd name="T34" fmla="*/ 21 w 29"/>
                <a:gd name="T35" fmla="*/ 9 h 67"/>
                <a:gd name="T36" fmla="*/ 23 w 29"/>
                <a:gd name="T37" fmla="*/ 9 h 67"/>
                <a:gd name="T38" fmla="*/ 23 w 29"/>
                <a:gd name="T39" fmla="*/ 26 h 67"/>
                <a:gd name="T40" fmla="*/ 23 w 29"/>
                <a:gd name="T41" fmla="*/ 26 h 67"/>
                <a:gd name="T42" fmla="*/ 23 w 29"/>
                <a:gd name="T43" fmla="*/ 26 h 67"/>
                <a:gd name="T44" fmla="*/ 26 w 29"/>
                <a:gd name="T45" fmla="*/ 30 h 67"/>
                <a:gd name="T46" fmla="*/ 29 w 29"/>
                <a:gd name="T47" fmla="*/ 26 h 67"/>
                <a:gd name="T48" fmla="*/ 29 w 29"/>
                <a:gd name="T49" fmla="*/ 26 h 67"/>
                <a:gd name="T50" fmla="*/ 29 w 29"/>
                <a:gd name="T51" fmla="*/ 8 h 67"/>
                <a:gd name="T52" fmla="*/ 19 w 29"/>
                <a:gd name="T5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67">
                  <a:moveTo>
                    <a:pt x="1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5"/>
                    <a:pt x="4" y="67"/>
                    <a:pt x="6" y="67"/>
                  </a:cubicBezTo>
                  <a:cubicBezTo>
                    <a:pt x="8" y="67"/>
                    <a:pt x="10" y="65"/>
                    <a:pt x="10" y="63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5"/>
                    <a:pt x="14" y="67"/>
                    <a:pt x="17" y="67"/>
                  </a:cubicBezTo>
                  <a:cubicBezTo>
                    <a:pt x="19" y="67"/>
                    <a:pt x="21" y="65"/>
                    <a:pt x="21" y="63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8"/>
                    <a:pt x="24" y="30"/>
                    <a:pt x="26" y="30"/>
                  </a:cubicBezTo>
                  <a:cubicBezTo>
                    <a:pt x="28" y="30"/>
                    <a:pt x="29" y="28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0"/>
                    <a:pt x="19" y="0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12"/>
            <p:cNvSpPr>
              <a:spLocks noChangeArrowheads="1"/>
            </p:cNvSpPr>
            <p:nvPr/>
          </p:nvSpPr>
          <p:spPr bwMode="auto">
            <a:xfrm>
              <a:off x="-1058863" y="61912"/>
              <a:ext cx="25400" cy="254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3"/>
            <p:cNvSpPr>
              <a:spLocks/>
            </p:cNvSpPr>
            <p:nvPr/>
          </p:nvSpPr>
          <p:spPr bwMode="auto">
            <a:xfrm>
              <a:off x="-1074738" y="90487"/>
              <a:ext cx="47625" cy="114300"/>
            </a:xfrm>
            <a:custGeom>
              <a:avLst/>
              <a:gdLst>
                <a:gd name="T0" fmla="*/ 10 w 29"/>
                <a:gd name="T1" fmla="*/ 1 h 68"/>
                <a:gd name="T2" fmla="*/ 14 w 29"/>
                <a:gd name="T3" fmla="*/ 1 h 68"/>
                <a:gd name="T4" fmla="*/ 18 w 29"/>
                <a:gd name="T5" fmla="*/ 6 h 68"/>
                <a:gd name="T6" fmla="*/ 21 w 29"/>
                <a:gd name="T7" fmla="*/ 1 h 68"/>
                <a:gd name="T8" fmla="*/ 25 w 29"/>
                <a:gd name="T9" fmla="*/ 1 h 68"/>
                <a:gd name="T10" fmla="*/ 29 w 29"/>
                <a:gd name="T11" fmla="*/ 1 h 68"/>
                <a:gd name="T12" fmla="*/ 29 w 29"/>
                <a:gd name="T13" fmla="*/ 10 h 68"/>
                <a:gd name="T14" fmla="*/ 27 w 29"/>
                <a:gd name="T15" fmla="*/ 10 h 68"/>
                <a:gd name="T16" fmla="*/ 27 w 29"/>
                <a:gd name="T17" fmla="*/ 64 h 68"/>
                <a:gd name="T18" fmla="*/ 23 w 29"/>
                <a:gd name="T19" fmla="*/ 68 h 68"/>
                <a:gd name="T20" fmla="*/ 19 w 29"/>
                <a:gd name="T21" fmla="*/ 64 h 68"/>
                <a:gd name="T22" fmla="*/ 19 w 29"/>
                <a:gd name="T23" fmla="*/ 29 h 68"/>
                <a:gd name="T24" fmla="*/ 17 w 29"/>
                <a:gd name="T25" fmla="*/ 29 h 68"/>
                <a:gd name="T26" fmla="*/ 17 w 29"/>
                <a:gd name="T27" fmla="*/ 64 h 68"/>
                <a:gd name="T28" fmla="*/ 17 w 29"/>
                <a:gd name="T29" fmla="*/ 64 h 68"/>
                <a:gd name="T30" fmla="*/ 13 w 29"/>
                <a:gd name="T31" fmla="*/ 68 h 68"/>
                <a:gd name="T32" fmla="*/ 8 w 29"/>
                <a:gd name="T33" fmla="*/ 64 h 68"/>
                <a:gd name="T34" fmla="*/ 8 w 29"/>
                <a:gd name="T35" fmla="*/ 10 h 68"/>
                <a:gd name="T36" fmla="*/ 6 w 29"/>
                <a:gd name="T37" fmla="*/ 10 h 68"/>
                <a:gd name="T38" fmla="*/ 6 w 29"/>
                <a:gd name="T39" fmla="*/ 27 h 68"/>
                <a:gd name="T40" fmla="*/ 6 w 29"/>
                <a:gd name="T41" fmla="*/ 27 h 68"/>
                <a:gd name="T42" fmla="*/ 6 w 29"/>
                <a:gd name="T43" fmla="*/ 27 h 68"/>
                <a:gd name="T44" fmla="*/ 3 w 29"/>
                <a:gd name="T45" fmla="*/ 30 h 68"/>
                <a:gd name="T46" fmla="*/ 0 w 29"/>
                <a:gd name="T47" fmla="*/ 27 h 68"/>
                <a:gd name="T48" fmla="*/ 0 w 29"/>
                <a:gd name="T49" fmla="*/ 27 h 68"/>
                <a:gd name="T50" fmla="*/ 0 w 29"/>
                <a:gd name="T51" fmla="*/ 9 h 68"/>
                <a:gd name="T52" fmla="*/ 10 w 29"/>
                <a:gd name="T5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68">
                  <a:moveTo>
                    <a:pt x="10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1"/>
                    <a:pt x="28" y="1"/>
                    <a:pt x="29" y="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6"/>
                    <a:pt x="25" y="68"/>
                    <a:pt x="23" y="68"/>
                  </a:cubicBezTo>
                  <a:cubicBezTo>
                    <a:pt x="21" y="68"/>
                    <a:pt x="19" y="66"/>
                    <a:pt x="19" y="6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6"/>
                    <a:pt x="15" y="68"/>
                    <a:pt x="13" y="68"/>
                  </a:cubicBezTo>
                  <a:cubicBezTo>
                    <a:pt x="10" y="68"/>
                    <a:pt x="8" y="66"/>
                    <a:pt x="8" y="6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9"/>
                    <a:pt x="5" y="30"/>
                    <a:pt x="3" y="30"/>
                  </a:cubicBezTo>
                  <a:cubicBezTo>
                    <a:pt x="1" y="30"/>
                    <a:pt x="0" y="29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0"/>
                    <a:pt x="10" y="1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1" name="Freeform 5"/>
          <p:cNvSpPr>
            <a:spLocks noEditPoints="1"/>
          </p:cNvSpPr>
          <p:nvPr/>
        </p:nvSpPr>
        <p:spPr bwMode="auto">
          <a:xfrm>
            <a:off x="4308998" y="2990693"/>
            <a:ext cx="334501" cy="413000"/>
          </a:xfrm>
          <a:custGeom>
            <a:avLst/>
            <a:gdLst>
              <a:gd name="T0" fmla="*/ 116 w 235"/>
              <a:gd name="T1" fmla="*/ 240 h 287"/>
              <a:gd name="T2" fmla="*/ 117 w 235"/>
              <a:gd name="T3" fmla="*/ 239 h 287"/>
              <a:gd name="T4" fmla="*/ 208 w 235"/>
              <a:gd name="T5" fmla="*/ 149 h 287"/>
              <a:gd name="T6" fmla="*/ 208 w 235"/>
              <a:gd name="T7" fmla="*/ 38 h 287"/>
              <a:gd name="T8" fmla="*/ 197 w 235"/>
              <a:gd name="T9" fmla="*/ 28 h 287"/>
              <a:gd name="T10" fmla="*/ 20 w 235"/>
              <a:gd name="T11" fmla="*/ 27 h 287"/>
              <a:gd name="T12" fmla="*/ 31 w 235"/>
              <a:gd name="T13" fmla="*/ 17 h 287"/>
              <a:gd name="T14" fmla="*/ 208 w 235"/>
              <a:gd name="T15" fmla="*/ 17 h 287"/>
              <a:gd name="T16" fmla="*/ 218 w 235"/>
              <a:gd name="T17" fmla="*/ 26 h 287"/>
              <a:gd name="T18" fmla="*/ 218 w 235"/>
              <a:gd name="T19" fmla="*/ 138 h 287"/>
              <a:gd name="T20" fmla="*/ 235 w 235"/>
              <a:gd name="T21" fmla="*/ 121 h 287"/>
              <a:gd name="T22" fmla="*/ 235 w 235"/>
              <a:gd name="T23" fmla="*/ 10 h 287"/>
              <a:gd name="T24" fmla="*/ 225 w 235"/>
              <a:gd name="T25" fmla="*/ 0 h 287"/>
              <a:gd name="T26" fmla="*/ 29 w 235"/>
              <a:gd name="T27" fmla="*/ 0 h 287"/>
              <a:gd name="T28" fmla="*/ 0 w 235"/>
              <a:gd name="T29" fmla="*/ 27 h 287"/>
              <a:gd name="T30" fmla="*/ 0 w 235"/>
              <a:gd name="T31" fmla="*/ 277 h 287"/>
              <a:gd name="T32" fmla="*/ 10 w 235"/>
              <a:gd name="T33" fmla="*/ 287 h 287"/>
              <a:gd name="T34" fmla="*/ 99 w 235"/>
              <a:gd name="T35" fmla="*/ 287 h 287"/>
              <a:gd name="T36" fmla="*/ 115 w 235"/>
              <a:gd name="T37" fmla="*/ 242 h 287"/>
              <a:gd name="T38" fmla="*/ 116 w 235"/>
              <a:gd name="T39" fmla="*/ 240 h 287"/>
              <a:gd name="T40" fmla="*/ 51 w 235"/>
              <a:gd name="T41" fmla="*/ 86 h 287"/>
              <a:gd name="T42" fmla="*/ 51 w 235"/>
              <a:gd name="T43" fmla="*/ 66 h 287"/>
              <a:gd name="T44" fmla="*/ 158 w 235"/>
              <a:gd name="T45" fmla="*/ 66 h 287"/>
              <a:gd name="T46" fmla="*/ 158 w 235"/>
              <a:gd name="T47" fmla="*/ 86 h 287"/>
              <a:gd name="T48" fmla="*/ 51 w 235"/>
              <a:gd name="T49" fmla="*/ 8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5" h="287">
                <a:moveTo>
                  <a:pt x="116" y="240"/>
                </a:moveTo>
                <a:cubicBezTo>
                  <a:pt x="117" y="239"/>
                  <a:pt x="117" y="239"/>
                  <a:pt x="117" y="239"/>
                </a:cubicBezTo>
                <a:cubicBezTo>
                  <a:pt x="117" y="239"/>
                  <a:pt x="165" y="191"/>
                  <a:pt x="208" y="149"/>
                </a:cubicBezTo>
                <a:cubicBezTo>
                  <a:pt x="208" y="38"/>
                  <a:pt x="208" y="38"/>
                  <a:pt x="208" y="38"/>
                </a:cubicBezTo>
                <a:cubicBezTo>
                  <a:pt x="208" y="32"/>
                  <a:pt x="203" y="28"/>
                  <a:pt x="197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0"/>
                  <a:pt x="31" y="17"/>
                  <a:pt x="31" y="17"/>
                </a:cubicBezTo>
                <a:cubicBezTo>
                  <a:pt x="208" y="17"/>
                  <a:pt x="208" y="17"/>
                  <a:pt x="208" y="17"/>
                </a:cubicBezTo>
                <a:cubicBezTo>
                  <a:pt x="219" y="17"/>
                  <a:pt x="218" y="26"/>
                  <a:pt x="218" y="26"/>
                </a:cubicBezTo>
                <a:cubicBezTo>
                  <a:pt x="218" y="138"/>
                  <a:pt x="218" y="138"/>
                  <a:pt x="218" y="138"/>
                </a:cubicBezTo>
                <a:cubicBezTo>
                  <a:pt x="224" y="132"/>
                  <a:pt x="230" y="127"/>
                  <a:pt x="235" y="121"/>
                </a:cubicBezTo>
                <a:cubicBezTo>
                  <a:pt x="235" y="10"/>
                  <a:pt x="235" y="10"/>
                  <a:pt x="235" y="10"/>
                </a:cubicBezTo>
                <a:cubicBezTo>
                  <a:pt x="235" y="2"/>
                  <a:pt x="225" y="0"/>
                  <a:pt x="225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0" y="0"/>
                  <a:pt x="0" y="27"/>
                  <a:pt x="0" y="27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2"/>
                  <a:pt x="4" y="287"/>
                  <a:pt x="10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01" y="278"/>
                  <a:pt x="106" y="265"/>
                  <a:pt x="115" y="242"/>
                </a:cubicBezTo>
                <a:lnTo>
                  <a:pt x="116" y="240"/>
                </a:lnTo>
                <a:close/>
                <a:moveTo>
                  <a:pt x="51" y="86"/>
                </a:moveTo>
                <a:cubicBezTo>
                  <a:pt x="51" y="66"/>
                  <a:pt x="51" y="66"/>
                  <a:pt x="51" y="66"/>
                </a:cubicBezTo>
                <a:cubicBezTo>
                  <a:pt x="158" y="66"/>
                  <a:pt x="158" y="66"/>
                  <a:pt x="158" y="66"/>
                </a:cubicBezTo>
                <a:cubicBezTo>
                  <a:pt x="158" y="86"/>
                  <a:pt x="158" y="86"/>
                  <a:pt x="158" y="86"/>
                </a:cubicBezTo>
                <a:lnTo>
                  <a:pt x="51" y="8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7"/>
          <p:cNvSpPr>
            <a:spLocks noEditPoints="1"/>
          </p:cNvSpPr>
          <p:nvPr/>
        </p:nvSpPr>
        <p:spPr bwMode="auto">
          <a:xfrm>
            <a:off x="4455386" y="3101722"/>
            <a:ext cx="303385" cy="319651"/>
          </a:xfrm>
          <a:custGeom>
            <a:avLst/>
            <a:gdLst>
              <a:gd name="T0" fmla="*/ 176 w 213"/>
              <a:gd name="T1" fmla="*/ 11 h 222"/>
              <a:gd name="T2" fmla="*/ 20 w 213"/>
              <a:gd name="T3" fmla="*/ 167 h 222"/>
              <a:gd name="T4" fmla="*/ 3 w 213"/>
              <a:gd name="T5" fmla="*/ 218 h 222"/>
              <a:gd name="T6" fmla="*/ 55 w 213"/>
              <a:gd name="T7" fmla="*/ 201 h 222"/>
              <a:gd name="T8" fmla="*/ 55 w 213"/>
              <a:gd name="T9" fmla="*/ 201 h 222"/>
              <a:gd name="T10" fmla="*/ 55 w 213"/>
              <a:gd name="T11" fmla="*/ 201 h 222"/>
              <a:gd name="T12" fmla="*/ 55 w 213"/>
              <a:gd name="T13" fmla="*/ 201 h 222"/>
              <a:gd name="T14" fmla="*/ 211 w 213"/>
              <a:gd name="T15" fmla="*/ 45 h 222"/>
              <a:gd name="T16" fmla="*/ 213 w 213"/>
              <a:gd name="T17" fmla="*/ 39 h 222"/>
              <a:gd name="T18" fmla="*/ 176 w 213"/>
              <a:gd name="T19" fmla="*/ 11 h 222"/>
              <a:gd name="T20" fmla="*/ 205 w 213"/>
              <a:gd name="T21" fmla="*/ 40 h 222"/>
              <a:gd name="T22" fmla="*/ 55 w 213"/>
              <a:gd name="T23" fmla="*/ 190 h 222"/>
              <a:gd name="T24" fmla="*/ 32 w 213"/>
              <a:gd name="T25" fmla="*/ 167 h 222"/>
              <a:gd name="T26" fmla="*/ 182 w 213"/>
              <a:gd name="T27" fmla="*/ 17 h 222"/>
              <a:gd name="T28" fmla="*/ 186 w 213"/>
              <a:gd name="T29" fmla="*/ 17 h 222"/>
              <a:gd name="T30" fmla="*/ 194 w 213"/>
              <a:gd name="T31" fmla="*/ 22 h 222"/>
              <a:gd name="T32" fmla="*/ 58 w 213"/>
              <a:gd name="T33" fmla="*/ 158 h 222"/>
              <a:gd name="T34" fmla="*/ 57 w 213"/>
              <a:gd name="T35" fmla="*/ 160 h 222"/>
              <a:gd name="T36" fmla="*/ 58 w 213"/>
              <a:gd name="T37" fmla="*/ 162 h 222"/>
              <a:gd name="T38" fmla="*/ 63 w 213"/>
              <a:gd name="T39" fmla="*/ 162 h 222"/>
              <a:gd name="T40" fmla="*/ 198 w 213"/>
              <a:gd name="T41" fmla="*/ 27 h 222"/>
              <a:gd name="T42" fmla="*/ 205 w 213"/>
              <a:gd name="T43" fmla="*/ 39 h 222"/>
              <a:gd name="T44" fmla="*/ 205 w 213"/>
              <a:gd name="T45" fmla="*/ 4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3" h="222">
                <a:moveTo>
                  <a:pt x="176" y="11"/>
                </a:moveTo>
                <a:cubicBezTo>
                  <a:pt x="164" y="23"/>
                  <a:pt x="20" y="167"/>
                  <a:pt x="20" y="167"/>
                </a:cubicBezTo>
                <a:cubicBezTo>
                  <a:pt x="20" y="167"/>
                  <a:pt x="0" y="215"/>
                  <a:pt x="3" y="218"/>
                </a:cubicBezTo>
                <a:cubicBezTo>
                  <a:pt x="7" y="222"/>
                  <a:pt x="55" y="201"/>
                  <a:pt x="55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63" y="193"/>
                  <a:pt x="202" y="55"/>
                  <a:pt x="211" y="45"/>
                </a:cubicBezTo>
                <a:cubicBezTo>
                  <a:pt x="212" y="44"/>
                  <a:pt x="213" y="42"/>
                  <a:pt x="213" y="39"/>
                </a:cubicBezTo>
                <a:cubicBezTo>
                  <a:pt x="213" y="25"/>
                  <a:pt x="187" y="0"/>
                  <a:pt x="176" y="11"/>
                </a:cubicBezTo>
                <a:close/>
                <a:moveTo>
                  <a:pt x="205" y="40"/>
                </a:moveTo>
                <a:cubicBezTo>
                  <a:pt x="197" y="48"/>
                  <a:pt x="82" y="162"/>
                  <a:pt x="55" y="190"/>
                </a:cubicBezTo>
                <a:cubicBezTo>
                  <a:pt x="32" y="167"/>
                  <a:pt x="32" y="167"/>
                  <a:pt x="32" y="167"/>
                </a:cubicBezTo>
                <a:cubicBezTo>
                  <a:pt x="182" y="17"/>
                  <a:pt x="182" y="17"/>
                  <a:pt x="182" y="17"/>
                </a:cubicBezTo>
                <a:cubicBezTo>
                  <a:pt x="182" y="16"/>
                  <a:pt x="184" y="16"/>
                  <a:pt x="186" y="17"/>
                </a:cubicBezTo>
                <a:cubicBezTo>
                  <a:pt x="189" y="19"/>
                  <a:pt x="191" y="20"/>
                  <a:pt x="194" y="22"/>
                </a:cubicBezTo>
                <a:cubicBezTo>
                  <a:pt x="58" y="158"/>
                  <a:pt x="58" y="158"/>
                  <a:pt x="58" y="158"/>
                </a:cubicBezTo>
                <a:cubicBezTo>
                  <a:pt x="58" y="158"/>
                  <a:pt x="57" y="159"/>
                  <a:pt x="57" y="160"/>
                </a:cubicBezTo>
                <a:cubicBezTo>
                  <a:pt x="57" y="161"/>
                  <a:pt x="58" y="162"/>
                  <a:pt x="58" y="162"/>
                </a:cubicBezTo>
                <a:cubicBezTo>
                  <a:pt x="60" y="163"/>
                  <a:pt x="62" y="163"/>
                  <a:pt x="63" y="162"/>
                </a:cubicBezTo>
                <a:cubicBezTo>
                  <a:pt x="198" y="27"/>
                  <a:pt x="198" y="27"/>
                  <a:pt x="198" y="27"/>
                </a:cubicBezTo>
                <a:cubicBezTo>
                  <a:pt x="202" y="31"/>
                  <a:pt x="205" y="36"/>
                  <a:pt x="205" y="39"/>
                </a:cubicBezTo>
                <a:cubicBezTo>
                  <a:pt x="205" y="40"/>
                  <a:pt x="205" y="40"/>
                  <a:pt x="205" y="4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ángulo 17"/>
          <p:cNvSpPr/>
          <p:nvPr/>
        </p:nvSpPr>
        <p:spPr>
          <a:xfrm>
            <a:off x="2216653" y="3508024"/>
            <a:ext cx="14844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Fortalecer los sistemas de Seguridad en el Municipio de </a:t>
            </a:r>
            <a:r>
              <a:rPr lang="es-ES" sz="800" dirty="0" err="1">
                <a:solidFill>
                  <a:srgbClr val="7F7F7F"/>
                </a:solidFill>
                <a:latin typeface="Corbel"/>
                <a:cs typeface="Corbel"/>
              </a:rPr>
              <a:t>Jocotán</a:t>
            </a:r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 para la prevención y disminución de los índices de violencia en un 10% del año 2017.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sp>
        <p:nvSpPr>
          <p:cNvPr id="113" name="Oval 98"/>
          <p:cNvSpPr/>
          <p:nvPr/>
        </p:nvSpPr>
        <p:spPr>
          <a:xfrm>
            <a:off x="2572804" y="2925600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grpSp>
        <p:nvGrpSpPr>
          <p:cNvPr id="32" name="Agrupar 31"/>
          <p:cNvGrpSpPr/>
          <p:nvPr/>
        </p:nvGrpSpPr>
        <p:grpSpPr>
          <a:xfrm>
            <a:off x="2627408" y="2930511"/>
            <a:ext cx="449637" cy="533363"/>
            <a:chOff x="2550745" y="2843034"/>
            <a:chExt cx="565245" cy="670498"/>
          </a:xfrm>
        </p:grpSpPr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2550745" y="3092522"/>
              <a:ext cx="290419" cy="421010"/>
            </a:xfrm>
            <a:custGeom>
              <a:avLst/>
              <a:gdLst>
                <a:gd name="T0" fmla="*/ 105 w 148"/>
                <a:gd name="T1" fmla="*/ 123 h 212"/>
                <a:gd name="T2" fmla="*/ 108 w 148"/>
                <a:gd name="T3" fmla="*/ 100 h 212"/>
                <a:gd name="T4" fmla="*/ 78 w 148"/>
                <a:gd name="T5" fmla="*/ 11 h 212"/>
                <a:gd name="T6" fmla="*/ 65 w 148"/>
                <a:gd name="T7" fmla="*/ 4 h 212"/>
                <a:gd name="T8" fmla="*/ 28 w 148"/>
                <a:gd name="T9" fmla="*/ 16 h 212"/>
                <a:gd name="T10" fmla="*/ 9 w 148"/>
                <a:gd name="T11" fmla="*/ 55 h 212"/>
                <a:gd name="T12" fmla="*/ 22 w 148"/>
                <a:gd name="T13" fmla="*/ 93 h 212"/>
                <a:gd name="T14" fmla="*/ 61 w 148"/>
                <a:gd name="T15" fmla="*/ 116 h 212"/>
                <a:gd name="T16" fmla="*/ 77 w 148"/>
                <a:gd name="T17" fmla="*/ 131 h 212"/>
                <a:gd name="T18" fmla="*/ 100 w 148"/>
                <a:gd name="T19" fmla="*/ 200 h 212"/>
                <a:gd name="T20" fmla="*/ 114 w 148"/>
                <a:gd name="T21" fmla="*/ 208 h 212"/>
                <a:gd name="T22" fmla="*/ 121 w 148"/>
                <a:gd name="T23" fmla="*/ 174 h 212"/>
                <a:gd name="T24" fmla="*/ 105 w 148"/>
                <a:gd name="T25" fmla="*/ 12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12">
                  <a:moveTo>
                    <a:pt x="105" y="123"/>
                  </a:moveTo>
                  <a:cubicBezTo>
                    <a:pt x="105" y="123"/>
                    <a:pt x="110" y="107"/>
                    <a:pt x="108" y="100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8" y="11"/>
                    <a:pt x="77" y="0"/>
                    <a:pt x="65" y="4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0" y="27"/>
                    <a:pt x="9" y="5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33" y="126"/>
                    <a:pt x="61" y="116"/>
                  </a:cubicBezTo>
                  <a:cubicBezTo>
                    <a:pt x="61" y="116"/>
                    <a:pt x="72" y="113"/>
                    <a:pt x="77" y="131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2" y="212"/>
                    <a:pt x="114" y="208"/>
                  </a:cubicBezTo>
                  <a:cubicBezTo>
                    <a:pt x="114" y="208"/>
                    <a:pt x="148" y="202"/>
                    <a:pt x="121" y="174"/>
                  </a:cubicBezTo>
                  <a:cubicBezTo>
                    <a:pt x="128" y="158"/>
                    <a:pt x="105" y="146"/>
                    <a:pt x="105" y="1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711547" y="2843034"/>
              <a:ext cx="404443" cy="471688"/>
            </a:xfrm>
            <a:custGeom>
              <a:avLst/>
              <a:gdLst>
                <a:gd name="T0" fmla="*/ 175 w 206"/>
                <a:gd name="T1" fmla="*/ 147 h 238"/>
                <a:gd name="T2" fmla="*/ 182 w 206"/>
                <a:gd name="T3" fmla="*/ 114 h 238"/>
                <a:gd name="T4" fmla="*/ 156 w 206"/>
                <a:gd name="T5" fmla="*/ 91 h 238"/>
                <a:gd name="T6" fmla="*/ 129 w 206"/>
                <a:gd name="T7" fmla="*/ 10 h 238"/>
                <a:gd name="T8" fmla="*/ 120 w 206"/>
                <a:gd name="T9" fmla="*/ 15 h 238"/>
                <a:gd name="T10" fmla="*/ 11 w 206"/>
                <a:gd name="T11" fmla="*/ 119 h 238"/>
                <a:gd name="T12" fmla="*/ 5 w 206"/>
                <a:gd name="T13" fmla="*/ 131 h 238"/>
                <a:gd name="T14" fmla="*/ 31 w 206"/>
                <a:gd name="T15" fmla="*/ 207 h 238"/>
                <a:gd name="T16" fmla="*/ 43 w 206"/>
                <a:gd name="T17" fmla="*/ 213 h 238"/>
                <a:gd name="T18" fmla="*/ 195 w 206"/>
                <a:gd name="T19" fmla="*/ 231 h 238"/>
                <a:gd name="T20" fmla="*/ 202 w 206"/>
                <a:gd name="T21" fmla="*/ 228 h 238"/>
                <a:gd name="T22" fmla="*/ 175 w 206"/>
                <a:gd name="T23" fmla="*/ 14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6" h="238">
                  <a:moveTo>
                    <a:pt x="175" y="147"/>
                  </a:moveTo>
                  <a:cubicBezTo>
                    <a:pt x="183" y="138"/>
                    <a:pt x="186" y="126"/>
                    <a:pt x="182" y="114"/>
                  </a:cubicBezTo>
                  <a:cubicBezTo>
                    <a:pt x="178" y="101"/>
                    <a:pt x="168" y="93"/>
                    <a:pt x="156" y="9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5" y="0"/>
                    <a:pt x="120" y="15"/>
                    <a:pt x="120" y="15"/>
                  </a:cubicBezTo>
                  <a:cubicBezTo>
                    <a:pt x="100" y="95"/>
                    <a:pt x="11" y="119"/>
                    <a:pt x="11" y="119"/>
                  </a:cubicBezTo>
                  <a:cubicBezTo>
                    <a:pt x="0" y="123"/>
                    <a:pt x="5" y="131"/>
                    <a:pt x="5" y="131"/>
                  </a:cubicBezTo>
                  <a:cubicBezTo>
                    <a:pt x="31" y="207"/>
                    <a:pt x="31" y="207"/>
                    <a:pt x="31" y="207"/>
                  </a:cubicBezTo>
                  <a:cubicBezTo>
                    <a:pt x="34" y="216"/>
                    <a:pt x="43" y="213"/>
                    <a:pt x="43" y="213"/>
                  </a:cubicBezTo>
                  <a:cubicBezTo>
                    <a:pt x="141" y="180"/>
                    <a:pt x="195" y="231"/>
                    <a:pt x="195" y="231"/>
                  </a:cubicBezTo>
                  <a:cubicBezTo>
                    <a:pt x="195" y="231"/>
                    <a:pt x="206" y="238"/>
                    <a:pt x="202" y="228"/>
                  </a:cubicBezTo>
                  <a:lnTo>
                    <a:pt x="175" y="1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6" name="TextBox 7"/>
          <p:cNvSpPr txBox="1"/>
          <p:nvPr/>
        </p:nvSpPr>
        <p:spPr>
          <a:xfrm>
            <a:off x="2216653" y="2653099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SEGURIDAD</a:t>
            </a:r>
          </a:p>
        </p:txBody>
      </p:sp>
      <p:sp>
        <p:nvSpPr>
          <p:cNvPr id="117" name="TextBox 7"/>
          <p:cNvSpPr txBox="1"/>
          <p:nvPr/>
        </p:nvSpPr>
        <p:spPr>
          <a:xfrm>
            <a:off x="3728024" y="2696122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EDUCACIÓN </a:t>
            </a:r>
          </a:p>
        </p:txBody>
      </p:sp>
      <p:sp>
        <p:nvSpPr>
          <p:cNvPr id="118" name="TextBox 7"/>
          <p:cNvSpPr txBox="1"/>
          <p:nvPr/>
        </p:nvSpPr>
        <p:spPr>
          <a:xfrm>
            <a:off x="5294347" y="2672806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SALUD</a:t>
            </a:r>
          </a:p>
        </p:txBody>
      </p:sp>
      <p:sp>
        <p:nvSpPr>
          <p:cNvPr id="119" name="TextBox 7"/>
          <p:cNvSpPr txBox="1"/>
          <p:nvPr/>
        </p:nvSpPr>
        <p:spPr>
          <a:xfrm>
            <a:off x="6810813" y="2653099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DESARROLLO HUMANO</a:t>
            </a:r>
          </a:p>
        </p:txBody>
      </p:sp>
      <p:pic>
        <p:nvPicPr>
          <p:cNvPr id="55" name="logoinstitucio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2226" y="4409151"/>
            <a:ext cx="2492401" cy="504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Imagen 55" descr="Logo PAPTN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60" y="4358289"/>
            <a:ext cx="803486" cy="55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258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2F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10"/>
            <a:ext cx="8004093" cy="3758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147"/>
          <p:cNvSpPr/>
          <p:nvPr/>
        </p:nvSpPr>
        <p:spPr>
          <a:xfrm>
            <a:off x="1190914" y="4179200"/>
            <a:ext cx="7383134" cy="6696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sz="62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algn="r" defTabSz="308034" hangingPunct="0"/>
            <a:r>
              <a:rPr lang="es-ES" sz="4000" b="1" kern="0" dirty="0">
                <a:solidFill>
                  <a:srgbClr val="FFFFFF"/>
                </a:solidFill>
                <a:latin typeface="Corbel"/>
                <a:cs typeface="Corbel"/>
              </a:rPr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2324659269"/>
      </p:ext>
    </p:extLst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05"/>
            <a:ext cx="8004093" cy="3758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147956" y="63799"/>
            <a:ext cx="8889700" cy="526476"/>
          </a:xfrm>
        </p:spPr>
        <p:txBody>
          <a:bodyPr>
            <a:noAutofit/>
          </a:bodyPr>
          <a:lstStyle/>
          <a:p>
            <a:pPr algn="l"/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Corbel"/>
                <a:cs typeface="Corbel"/>
              </a:rPr>
              <a:t>PROYECTOS PRIORIZADOS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69955" y="1044929"/>
            <a:ext cx="800409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rgbClr val="7F7F7F"/>
                </a:solidFill>
                <a:latin typeface="Corbel"/>
                <a:cs typeface="Corbel"/>
              </a:rPr>
              <a:t>Construcción del Instituto Tecnológico con orientación ocupacional.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rgbClr val="7F7F7F"/>
                </a:solidFill>
                <a:latin typeface="Corbel"/>
                <a:cs typeface="Corbel"/>
              </a:rPr>
              <a:t>Equipamiento de la Escuela de Música de </a:t>
            </a:r>
            <a:r>
              <a:rPr lang="es-ES" sz="1000" dirty="0" err="1">
                <a:solidFill>
                  <a:srgbClr val="7F7F7F"/>
                </a:solidFill>
                <a:latin typeface="Corbel"/>
                <a:cs typeface="Corbel"/>
              </a:rPr>
              <a:t>Momostenango</a:t>
            </a:r>
            <a:r>
              <a:rPr lang="es-ES" sz="1000" dirty="0">
                <a:solidFill>
                  <a:srgbClr val="7F7F7F"/>
                </a:solidFill>
                <a:latin typeface="Corbel"/>
                <a:cs typeface="Corbel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rgbClr val="7F7F7F"/>
                </a:solidFill>
                <a:latin typeface="Corbel"/>
                <a:cs typeface="Corbel"/>
              </a:rPr>
              <a:t>Implementación de huertos familiares en las 32 comunidades.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rgbClr val="7F7F7F"/>
                </a:solidFill>
                <a:latin typeface="Corbel"/>
                <a:cs typeface="Corbel"/>
              </a:rPr>
              <a:t>Construcción de carretera Santa Ana.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rgbClr val="7F7F7F"/>
                </a:solidFill>
                <a:latin typeface="Corbel"/>
                <a:cs typeface="Corbel"/>
              </a:rPr>
              <a:t>Equipamiento de Alcaldías Comunitarias con radio comunicadores.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rgbClr val="7F7F7F"/>
                </a:solidFill>
                <a:latin typeface="Corbel"/>
                <a:cs typeface="Corbel"/>
              </a:rPr>
              <a:t>Mejoramiento camino rural Aldea </a:t>
            </a:r>
            <a:r>
              <a:rPr lang="es-ES" sz="1000" dirty="0" err="1">
                <a:solidFill>
                  <a:srgbClr val="7F7F7F"/>
                </a:solidFill>
                <a:latin typeface="Corbel"/>
                <a:cs typeface="Corbel"/>
              </a:rPr>
              <a:t>Xequemeya</a:t>
            </a:r>
            <a:r>
              <a:rPr lang="es-ES" sz="1000" dirty="0">
                <a:solidFill>
                  <a:srgbClr val="7F7F7F"/>
                </a:solidFill>
                <a:latin typeface="Corbel"/>
                <a:cs typeface="Corbel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rgbClr val="7F7F7F"/>
                </a:solidFill>
                <a:latin typeface="Corbel"/>
                <a:cs typeface="Corbel"/>
              </a:rPr>
              <a:t>Construcción y equipamiento de Pozo de agua en la cabecera municipal.</a:t>
            </a:r>
            <a:endParaRPr lang="es-ES_tradnl" sz="10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sp>
        <p:nvSpPr>
          <p:cNvPr id="9" name="Rectángulo 2"/>
          <p:cNvSpPr/>
          <p:nvPr/>
        </p:nvSpPr>
        <p:spPr>
          <a:xfrm>
            <a:off x="569954" y="2876161"/>
            <a:ext cx="800409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Instalación de cámaras de video vigilancia 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Promoción y fortalecimiento del Turismo Ecológico 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Construcción del Vertedero Municipal.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Construcción de Instituto Tecnológico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Construcción de Asfalto de la Cabecera Municipal a Aldea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Vikalama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Corbel"/>
              <a:cs typeface="Corbel"/>
            </a:endParaRP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Construcción de Vivienda Digna a mujeres en extrema pobreza en 33 comunidades</a:t>
            </a:r>
          </a:p>
          <a:p>
            <a:pPr marL="285750" indent="-285750">
              <a:buFont typeface="Arial"/>
              <a:buChar char="•"/>
            </a:pP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Gestión y Construcción de Mercado Regional (Nebaj,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Chajul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,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Cotzal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, Cunen,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Sacapulas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Corbel"/>
                <a:cs typeface="Corbel"/>
              </a:rPr>
              <a:t> y Nebaj</a:t>
            </a:r>
            <a:r>
              <a:rPr lang="es-ES" sz="1400" dirty="0">
                <a:latin typeface="Corbel"/>
                <a:cs typeface="Corbel"/>
              </a:rPr>
              <a:t>.</a:t>
            </a:r>
            <a:endParaRPr lang="es-ES_tradnl" sz="1400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pic>
        <p:nvPicPr>
          <p:cNvPr id="10" name="logoinstitucio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2226" y="4409151"/>
            <a:ext cx="2492401" cy="504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n 10" descr="Logo PAPTN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60" y="4358289"/>
            <a:ext cx="803486" cy="555682"/>
          </a:xfrm>
          <a:prstGeom prst="rect">
            <a:avLst/>
          </a:prstGeom>
        </p:spPr>
      </p:pic>
      <p:sp>
        <p:nvSpPr>
          <p:cNvPr id="13" name="TextBox 7"/>
          <p:cNvSpPr txBox="1"/>
          <p:nvPr/>
        </p:nvSpPr>
        <p:spPr>
          <a:xfrm>
            <a:off x="525626" y="614712"/>
            <a:ext cx="3218676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2400" b="1" dirty="0" smtClean="0">
                <a:solidFill>
                  <a:schemeClr val="accent5"/>
                </a:solidFill>
                <a:latin typeface="Corbel"/>
                <a:cs typeface="Corbel"/>
              </a:rPr>
              <a:t>MOMOSTENANGO</a:t>
            </a:r>
            <a:endParaRPr lang="en-US" sz="2400" b="1" dirty="0">
              <a:solidFill>
                <a:schemeClr val="accent5"/>
              </a:solidFill>
              <a:latin typeface="Corbel"/>
              <a:cs typeface="Corbel"/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525626" y="2437579"/>
            <a:ext cx="3218676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2400" b="1" dirty="0" smtClean="0">
                <a:solidFill>
                  <a:schemeClr val="accent5"/>
                </a:solidFill>
                <a:latin typeface="Corbel"/>
                <a:cs typeface="Corbel"/>
              </a:rPr>
              <a:t>NEBAJ</a:t>
            </a:r>
            <a:endParaRPr lang="en-US" sz="2400" b="1" dirty="0">
              <a:solidFill>
                <a:schemeClr val="accent5"/>
              </a:solidFill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69336963"/>
      </p:ext>
    </p:extLst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05"/>
            <a:ext cx="8004093" cy="37586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528" y="659220"/>
            <a:ext cx="6672770" cy="3431218"/>
          </a:xfrm>
          <a:prstGeom prst="rect">
            <a:avLst/>
          </a:prstGeom>
        </p:spPr>
      </p:pic>
      <p:pic>
        <p:nvPicPr>
          <p:cNvPr id="5" name="logoinstituciona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32226" y="4409151"/>
            <a:ext cx="2492401" cy="504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n 6" descr="Logo PAPTN-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60" y="4358289"/>
            <a:ext cx="803486" cy="55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76385"/>
      </p:ext>
    </p:extLst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2F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09"/>
            <a:ext cx="8004093" cy="3758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147"/>
          <p:cNvSpPr/>
          <p:nvPr/>
        </p:nvSpPr>
        <p:spPr>
          <a:xfrm>
            <a:off x="1048394" y="3707798"/>
            <a:ext cx="7383134" cy="792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sz="62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algn="r" defTabSz="308034" hangingPunct="0"/>
            <a:r>
              <a:rPr lang="es-ES" sz="4800" b="1" kern="0" dirty="0">
                <a:solidFill>
                  <a:schemeClr val="bg1"/>
                </a:solidFill>
                <a:latin typeface="Corbel"/>
                <a:cs typeface="Corbel"/>
              </a:rPr>
              <a:t>METODOLOGÍA</a:t>
            </a:r>
          </a:p>
        </p:txBody>
      </p:sp>
    </p:spTree>
    <p:extLst>
      <p:ext uri="{BB962C8B-B14F-4D97-AF65-F5344CB8AC3E}">
        <p14:creationId xmlns:p14="http://schemas.microsoft.com/office/powerpoint/2010/main" val="3185326441"/>
      </p:ext>
    </p:extLst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913447" y="2656594"/>
            <a:ext cx="6450168" cy="1253108"/>
            <a:chOff x="7214361" y="4876800"/>
            <a:chExt cx="5334000" cy="1356869"/>
          </a:xfrm>
        </p:grpSpPr>
        <p:sp>
          <p:nvSpPr>
            <p:cNvPr id="49" name="Oval 48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50" name="Rectangle 49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476577" y="2096119"/>
            <a:ext cx="5256253" cy="1253108"/>
            <a:chOff x="7214361" y="4876800"/>
            <a:chExt cx="5334000" cy="1356869"/>
          </a:xfrm>
        </p:grpSpPr>
        <p:sp>
          <p:nvSpPr>
            <p:cNvPr id="52" name="Oval 51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53" name="Rectangle 52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716384" y="1611280"/>
            <a:ext cx="4778183" cy="1253108"/>
            <a:chOff x="7214361" y="4876800"/>
            <a:chExt cx="5334000" cy="1356869"/>
          </a:xfrm>
        </p:grpSpPr>
        <p:sp>
          <p:nvSpPr>
            <p:cNvPr id="55" name="Oval 54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56" name="Rectangle 55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209123" y="1152037"/>
            <a:ext cx="3733508" cy="1253108"/>
            <a:chOff x="7214361" y="4876800"/>
            <a:chExt cx="5334000" cy="1356869"/>
          </a:xfrm>
        </p:grpSpPr>
        <p:sp>
          <p:nvSpPr>
            <p:cNvPr id="58" name="Oval 57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59" name="Rectangle 58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94308" y="2644903"/>
            <a:ext cx="6359761" cy="1253108"/>
            <a:chOff x="7214361" y="4876800"/>
            <a:chExt cx="5334000" cy="1356869"/>
          </a:xfrm>
        </p:grpSpPr>
        <p:sp>
          <p:nvSpPr>
            <p:cNvPr id="26" name="Oval 25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27" name="Rectangle 26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31" name="Up Arrow 2"/>
          <p:cNvSpPr>
            <a:spLocks noChangeAspect="1"/>
          </p:cNvSpPr>
          <p:nvPr/>
        </p:nvSpPr>
        <p:spPr>
          <a:xfrm>
            <a:off x="2504109" y="1651270"/>
            <a:ext cx="2897305" cy="3035030"/>
          </a:xfrm>
          <a:custGeom>
            <a:avLst/>
            <a:gdLst/>
            <a:ahLst/>
            <a:cxnLst/>
            <a:rect l="l" t="t" r="r" b="b"/>
            <a:pathLst>
              <a:path w="1600200" h="1676703">
                <a:moveTo>
                  <a:pt x="800100" y="0"/>
                </a:moveTo>
                <a:lnTo>
                  <a:pt x="1600200" y="800100"/>
                </a:lnTo>
                <a:lnTo>
                  <a:pt x="1200150" y="800100"/>
                </a:lnTo>
                <a:lnTo>
                  <a:pt x="1200150" y="1676703"/>
                </a:lnTo>
                <a:lnTo>
                  <a:pt x="800100" y="1276653"/>
                </a:lnTo>
                <a:lnTo>
                  <a:pt x="400050" y="1676703"/>
                </a:lnTo>
                <a:lnTo>
                  <a:pt x="400050" y="800100"/>
                </a:lnTo>
                <a:lnTo>
                  <a:pt x="0" y="800100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chemeClr val="accent5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54000" dist="12700" dir="5400000" algn="t" rotWithShape="0">
              <a:prstClr val="black">
                <a:alpha val="67000"/>
              </a:prstClr>
            </a:outerShdw>
          </a:effectLst>
          <a:scene3d>
            <a:camera prst="orthographicFront">
              <a:rot lat="18899995" lon="0" rev="0"/>
            </a:camera>
            <a:lightRig rig="threePt" dir="t">
              <a:rot lat="0" lon="0" rev="14400000"/>
            </a:lightRig>
          </a:scene3d>
          <a:sp3d extrusionH="73025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/>
          <a:p>
            <a:pPr algn="ctr" defTabSz="914324"/>
            <a:endParaRPr lang="en-US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205239" y="2156380"/>
            <a:ext cx="2311136" cy="1557373"/>
            <a:chOff x="5751954" y="1468949"/>
            <a:chExt cx="3080713" cy="2076498"/>
          </a:xfrm>
        </p:grpSpPr>
        <p:sp>
          <p:nvSpPr>
            <p:cNvPr id="45" name="TextBox 44"/>
            <p:cNvSpPr txBox="1"/>
            <p:nvPr/>
          </p:nvSpPr>
          <p:spPr>
            <a:xfrm>
              <a:off x="5751954" y="1468949"/>
              <a:ext cx="216189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24"/>
              <a:r>
                <a:rPr lang="en-US" b="1" dirty="0">
                  <a:solidFill>
                    <a:srgbClr val="0070C0"/>
                  </a:solidFill>
                  <a:latin typeface="Corbel"/>
                  <a:cs typeface="Corbel"/>
                </a:rPr>
                <a:t>FASE 1</a:t>
              </a:r>
              <a:endParaRPr lang="es-UY" b="1" dirty="0">
                <a:solidFill>
                  <a:srgbClr val="0070C0"/>
                </a:solidFill>
                <a:latin typeface="Corbel"/>
                <a:cs typeface="Corbel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793644" y="1986045"/>
              <a:ext cx="3039023" cy="1559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Socialización de la metodología con el Alcalde, Concejo Municipal y empleados municipales en los tres municipios piloto</a:t>
              </a:r>
              <a:endParaRPr lang="es-ES_tradnl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Corbel"/>
                <a:cs typeface="Corbel"/>
              </a:endParaRPr>
            </a:p>
          </p:txBody>
        </p:sp>
      </p:grpSp>
      <p:cxnSp>
        <p:nvCxnSpPr>
          <p:cNvPr id="47" name="Elbow Connector 46"/>
          <p:cNvCxnSpPr/>
          <p:nvPr/>
        </p:nvCxnSpPr>
        <p:spPr>
          <a:xfrm rot="10800000" flipV="1">
            <a:off x="5600969" y="2343150"/>
            <a:ext cx="469865" cy="857250"/>
          </a:xfrm>
          <a:prstGeom prst="bentConnector3">
            <a:avLst>
              <a:gd name="adj1" fmla="val 50000"/>
            </a:avLst>
          </a:prstGeom>
          <a:ln w="38100" cap="rnd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05"/>
            <a:ext cx="8004093" cy="37586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Title 2"/>
          <p:cNvSpPr>
            <a:spLocks noGrp="1"/>
          </p:cNvSpPr>
          <p:nvPr>
            <p:ph type="title"/>
          </p:nvPr>
        </p:nvSpPr>
        <p:spPr>
          <a:xfrm>
            <a:off x="333560" y="234407"/>
            <a:ext cx="8810440" cy="1138535"/>
          </a:xfrm>
        </p:spPr>
        <p:txBody>
          <a:bodyPr/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orbel"/>
                <a:cs typeface="Corbel"/>
              </a:rPr>
              <a:t>4 DISCIPLINAS </a:t>
            </a:r>
            <a:r>
              <a:rPr lang="es-ES_tradnl" sz="2400" b="1" dirty="0">
                <a:solidFill>
                  <a:schemeClr val="accent1">
                    <a:lumMod val="75000"/>
                  </a:schemeClr>
                </a:solidFill>
                <a:latin typeface="Corbel"/>
                <a:cs typeface="Corbel"/>
              </a:rPr>
              <a:t>A TRAVÉS DE LA META CRUCIALMENTE IMPORTANTE - MCI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Corbel"/>
              <a:cs typeface="Corbel"/>
            </a:endParaRPr>
          </a:p>
        </p:txBody>
      </p:sp>
      <p:pic>
        <p:nvPicPr>
          <p:cNvPr id="33" name="logoinstitucio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2226" y="4409151"/>
            <a:ext cx="2492401" cy="504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Imagen 33" descr="Logo PAPTN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60" y="4358289"/>
            <a:ext cx="803486" cy="55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898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913447" y="2656594"/>
            <a:ext cx="6450168" cy="1253108"/>
            <a:chOff x="7214361" y="4876800"/>
            <a:chExt cx="5334000" cy="1356869"/>
          </a:xfrm>
        </p:grpSpPr>
        <p:sp>
          <p:nvSpPr>
            <p:cNvPr id="55" name="Oval 54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56" name="Rectangle 55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476577" y="2096119"/>
            <a:ext cx="5256253" cy="1253108"/>
            <a:chOff x="7214361" y="4876800"/>
            <a:chExt cx="5334000" cy="1356869"/>
          </a:xfrm>
        </p:grpSpPr>
        <p:sp>
          <p:nvSpPr>
            <p:cNvPr id="58" name="Oval 57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59" name="Rectangle 58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716384" y="1611280"/>
            <a:ext cx="4778183" cy="1253108"/>
            <a:chOff x="7214361" y="4876800"/>
            <a:chExt cx="5334000" cy="1356869"/>
          </a:xfrm>
        </p:grpSpPr>
        <p:sp>
          <p:nvSpPr>
            <p:cNvPr id="61" name="Oval 60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62" name="Rectangle 61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09123" y="1152037"/>
            <a:ext cx="3733508" cy="1253108"/>
            <a:chOff x="7214361" y="4876800"/>
            <a:chExt cx="5334000" cy="1356869"/>
          </a:xfrm>
        </p:grpSpPr>
        <p:sp>
          <p:nvSpPr>
            <p:cNvPr id="64" name="Oval 63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65" name="Rectangle 64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18" name="Up Arrow 2"/>
          <p:cNvSpPr>
            <a:spLocks noChangeAspect="1"/>
          </p:cNvSpPr>
          <p:nvPr/>
        </p:nvSpPr>
        <p:spPr>
          <a:xfrm>
            <a:off x="2740624" y="1368077"/>
            <a:ext cx="2424275" cy="2539515"/>
          </a:xfrm>
          <a:custGeom>
            <a:avLst/>
            <a:gdLst/>
            <a:ahLst/>
            <a:cxnLst/>
            <a:rect l="l" t="t" r="r" b="b"/>
            <a:pathLst>
              <a:path w="1600200" h="1676703">
                <a:moveTo>
                  <a:pt x="800100" y="0"/>
                </a:moveTo>
                <a:lnTo>
                  <a:pt x="1600200" y="800100"/>
                </a:lnTo>
                <a:lnTo>
                  <a:pt x="1200150" y="800100"/>
                </a:lnTo>
                <a:lnTo>
                  <a:pt x="1200150" y="1676703"/>
                </a:lnTo>
                <a:lnTo>
                  <a:pt x="800100" y="1276653"/>
                </a:lnTo>
                <a:lnTo>
                  <a:pt x="400050" y="1676703"/>
                </a:lnTo>
                <a:lnTo>
                  <a:pt x="400050" y="800100"/>
                </a:lnTo>
                <a:lnTo>
                  <a:pt x="0" y="800100"/>
                </a:lnTo>
                <a:close/>
              </a:path>
            </a:pathLst>
          </a:custGeom>
          <a:gradFill>
            <a:gsLst>
              <a:gs pos="0">
                <a:srgbClr val="9FC515"/>
              </a:gs>
              <a:gs pos="100000">
                <a:srgbClr val="63AC20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03200" dir="5400000" algn="t" rotWithShape="0">
              <a:prstClr val="black">
                <a:alpha val="77000"/>
              </a:prstClr>
            </a:outerShdw>
          </a:effectLst>
          <a:scene3d>
            <a:camera prst="orthographicFront">
              <a:rot lat="18899995" lon="0" rev="0"/>
            </a:camera>
            <a:lightRig rig="threePt" dir="t">
              <a:rot lat="0" lon="0" rev="14400000"/>
            </a:lightRig>
          </a:scene3d>
          <a:sp3d extrusionH="66040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/>
          <a:p>
            <a:pPr algn="ctr" defTabSz="914324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0" name="Elbow Connector 49"/>
          <p:cNvCxnSpPr/>
          <p:nvPr/>
        </p:nvCxnSpPr>
        <p:spPr>
          <a:xfrm rot="10800000" flipV="1">
            <a:off x="5600969" y="2099134"/>
            <a:ext cx="469865" cy="644067"/>
          </a:xfrm>
          <a:prstGeom prst="bentConnector3">
            <a:avLst>
              <a:gd name="adj1" fmla="val 50000"/>
            </a:avLst>
          </a:prstGeom>
          <a:ln w="38100" cap="rnd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6205240" y="1913383"/>
            <a:ext cx="2311137" cy="1957482"/>
            <a:chOff x="5751954" y="1468949"/>
            <a:chExt cx="3080714" cy="2609976"/>
          </a:xfrm>
        </p:grpSpPr>
        <p:sp>
          <p:nvSpPr>
            <p:cNvPr id="52" name="TextBox 51"/>
            <p:cNvSpPr txBox="1"/>
            <p:nvPr/>
          </p:nvSpPr>
          <p:spPr>
            <a:xfrm>
              <a:off x="5751954" y="1468949"/>
              <a:ext cx="216189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24"/>
              <a:r>
                <a:rPr lang="en-US" b="1" dirty="0">
                  <a:solidFill>
                    <a:srgbClr val="98BC14"/>
                  </a:solidFill>
                  <a:latin typeface="Corbel"/>
                  <a:cs typeface="Corbel"/>
                </a:rPr>
                <a:t>FASE 2</a:t>
              </a:r>
              <a:endParaRPr lang="es-UY" b="1" dirty="0">
                <a:solidFill>
                  <a:srgbClr val="98BC14"/>
                </a:solidFill>
                <a:latin typeface="Corbel"/>
                <a:cs typeface="Corbel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793644" y="1986045"/>
              <a:ext cx="3039024" cy="2092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Cada municipio deberá realizar un censo de actores importantes en el desarrollo del mismo, contando cuántas instituciones de gobierno operan en el municipio, </a:t>
              </a:r>
              <a:r>
                <a:rPr lang="es-ES" sz="12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ONGs</a:t>
              </a:r>
              <a:r>
                <a:rPr lang="es-E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, sociedad civil, profesionales, comercios, instituciones internacionales.</a:t>
              </a:r>
              <a:endParaRPr lang="es-ES_tradnl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Corbel"/>
                <a:cs typeface="Corbel"/>
              </a:endParaRPr>
            </a:p>
          </p:txBody>
        </p:sp>
      </p:grpSp>
      <p:pic>
        <p:nvPicPr>
          <p:cNvPr id="21" name="pasted-image.pdf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9955" y="4976105"/>
            <a:ext cx="8004093" cy="37586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333560" y="234407"/>
            <a:ext cx="8810440" cy="1138535"/>
          </a:xfrm>
        </p:spPr>
        <p:txBody>
          <a:bodyPr/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orbel"/>
                <a:cs typeface="Corbel"/>
              </a:rPr>
              <a:t>4 DISCIPLINAS </a:t>
            </a:r>
            <a:r>
              <a:rPr lang="es-ES_tradnl" sz="2400" b="1" dirty="0">
                <a:solidFill>
                  <a:schemeClr val="accent1">
                    <a:lumMod val="75000"/>
                  </a:schemeClr>
                </a:solidFill>
                <a:latin typeface="Corbel"/>
                <a:cs typeface="Corbel"/>
              </a:rPr>
              <a:t>A TRAVÉS DE LA META CRUCIALMENTE IMPORTANTE - MCI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Corbel"/>
              <a:cs typeface="Corbel"/>
            </a:endParaRPr>
          </a:p>
        </p:txBody>
      </p:sp>
      <p:pic>
        <p:nvPicPr>
          <p:cNvPr id="24" name="logoinstituciona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32226" y="4409151"/>
            <a:ext cx="2492401" cy="504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Imagen 24" descr="Logo PAPTN-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60" y="4358289"/>
            <a:ext cx="803486" cy="55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82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913447" y="2656594"/>
            <a:ext cx="6450168" cy="1253108"/>
            <a:chOff x="7214361" y="4876800"/>
            <a:chExt cx="5334000" cy="1356869"/>
          </a:xfrm>
        </p:grpSpPr>
        <p:sp>
          <p:nvSpPr>
            <p:cNvPr id="54" name="Oval 53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55" name="Rectangle 54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476577" y="2096119"/>
            <a:ext cx="5256253" cy="1253108"/>
            <a:chOff x="7214361" y="4876800"/>
            <a:chExt cx="5334000" cy="1356869"/>
          </a:xfrm>
        </p:grpSpPr>
        <p:sp>
          <p:nvSpPr>
            <p:cNvPr id="57" name="Oval 56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58" name="Rectangle 57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716384" y="1611280"/>
            <a:ext cx="4778183" cy="1253108"/>
            <a:chOff x="7214361" y="4876800"/>
            <a:chExt cx="5334000" cy="1356869"/>
          </a:xfrm>
        </p:grpSpPr>
        <p:sp>
          <p:nvSpPr>
            <p:cNvPr id="60" name="Oval 59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61" name="Rectangle 60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209123" y="1152037"/>
            <a:ext cx="3733508" cy="1253108"/>
            <a:chOff x="7214361" y="4876800"/>
            <a:chExt cx="5334000" cy="1356869"/>
          </a:xfrm>
        </p:grpSpPr>
        <p:sp>
          <p:nvSpPr>
            <p:cNvPr id="63" name="Oval 62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64" name="Rectangle 63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16384" y="1611280"/>
            <a:ext cx="4778183" cy="1253108"/>
            <a:chOff x="7214361" y="4876800"/>
            <a:chExt cx="5334000" cy="1356869"/>
          </a:xfrm>
        </p:grpSpPr>
        <p:sp>
          <p:nvSpPr>
            <p:cNvPr id="35" name="Oval 34"/>
            <p:cNvSpPr/>
            <p:nvPr/>
          </p:nvSpPr>
          <p:spPr>
            <a:xfrm>
              <a:off x="7214361" y="5357369"/>
              <a:ext cx="5334000" cy="8763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4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62">
                <a:defRPr/>
              </a:pPr>
              <a:endParaRPr lang="en-US" sz="1400" kern="0">
                <a:solidFill>
                  <a:sysClr val="window" lastClr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 useBgFill="1">
          <p:nvSpPr>
            <p:cNvPr id="36" name="Rectangle 35"/>
            <p:cNvSpPr/>
            <p:nvPr/>
          </p:nvSpPr>
          <p:spPr>
            <a:xfrm>
              <a:off x="7214361" y="4876800"/>
              <a:ext cx="5334000" cy="918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24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19" name="Up Arrow 2"/>
          <p:cNvSpPr>
            <a:spLocks noChangeAspect="1"/>
          </p:cNvSpPr>
          <p:nvPr/>
        </p:nvSpPr>
        <p:spPr>
          <a:xfrm>
            <a:off x="2947574" y="1143339"/>
            <a:ext cx="2010375" cy="2105939"/>
          </a:xfrm>
          <a:custGeom>
            <a:avLst/>
            <a:gdLst/>
            <a:ahLst/>
            <a:cxnLst/>
            <a:rect l="l" t="t" r="r" b="b"/>
            <a:pathLst>
              <a:path w="1600200" h="1676703">
                <a:moveTo>
                  <a:pt x="800100" y="0"/>
                </a:moveTo>
                <a:lnTo>
                  <a:pt x="1600200" y="800100"/>
                </a:lnTo>
                <a:lnTo>
                  <a:pt x="1200150" y="800100"/>
                </a:lnTo>
                <a:lnTo>
                  <a:pt x="1200150" y="1676703"/>
                </a:lnTo>
                <a:lnTo>
                  <a:pt x="800100" y="1276653"/>
                </a:lnTo>
                <a:lnTo>
                  <a:pt x="400050" y="1676703"/>
                </a:lnTo>
                <a:lnTo>
                  <a:pt x="400050" y="800100"/>
                </a:lnTo>
                <a:lnTo>
                  <a:pt x="0" y="800100"/>
                </a:lnTo>
                <a:close/>
              </a:path>
            </a:pathLst>
          </a:custGeom>
          <a:gradFill>
            <a:gsLst>
              <a:gs pos="0">
                <a:srgbClr val="F8B100"/>
              </a:gs>
              <a:gs pos="100000">
                <a:srgbClr val="EB900B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90500" dir="5400000" algn="t" rotWithShape="0">
              <a:prstClr val="black">
                <a:alpha val="77000"/>
              </a:prstClr>
            </a:outerShdw>
          </a:effectLst>
          <a:scene3d>
            <a:camera prst="orthographicFront">
              <a:rot lat="18899995" lon="0" rev="0"/>
            </a:camera>
            <a:lightRig rig="threePt" dir="t">
              <a:rot lat="0" lon="0" rev="14400000"/>
            </a:lightRig>
          </a:scene3d>
          <a:sp3d extrusionH="55245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/>
          <a:p>
            <a:pPr algn="ctr" defTabSz="914324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31" name="Elbow Connector 30"/>
          <p:cNvCxnSpPr/>
          <p:nvPr/>
        </p:nvCxnSpPr>
        <p:spPr>
          <a:xfrm rot="10800000" flipV="1">
            <a:off x="5600969" y="1886020"/>
            <a:ext cx="469865" cy="399914"/>
          </a:xfrm>
          <a:prstGeom prst="bentConnector3">
            <a:avLst>
              <a:gd name="adj1" fmla="val 50000"/>
            </a:avLst>
          </a:prstGeom>
          <a:ln w="38100" cap="rnd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6205240" y="1687069"/>
            <a:ext cx="2311137" cy="1988260"/>
            <a:chOff x="5751954" y="1468949"/>
            <a:chExt cx="3080714" cy="2651014"/>
          </a:xfrm>
        </p:grpSpPr>
        <p:sp>
          <p:nvSpPr>
            <p:cNvPr id="51" name="TextBox 50"/>
            <p:cNvSpPr txBox="1"/>
            <p:nvPr/>
          </p:nvSpPr>
          <p:spPr>
            <a:xfrm>
              <a:off x="5751954" y="1468949"/>
              <a:ext cx="216189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24"/>
              <a:r>
                <a:rPr lang="en-US" b="1" dirty="0">
                  <a:solidFill>
                    <a:srgbClr val="FF9B09"/>
                  </a:solidFill>
                  <a:latin typeface="Corbel"/>
                  <a:cs typeface="Corbel"/>
                </a:rPr>
                <a:t>FASE 3</a:t>
              </a:r>
              <a:endParaRPr lang="es-UY" b="1" dirty="0">
                <a:solidFill>
                  <a:srgbClr val="FF9B09"/>
                </a:solidFill>
                <a:latin typeface="Corbel"/>
                <a:cs typeface="Corbe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793644" y="1986045"/>
              <a:ext cx="3039024" cy="2133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Socialización</a:t>
              </a:r>
              <a:r>
                <a:rPr lang="es-ES" sz="1400" dirty="0">
                  <a:latin typeface="Corbel"/>
                  <a:cs typeface="Corbel"/>
                </a:rPr>
                <a:t> </a:t>
              </a:r>
              <a:r>
                <a:rPr lang="es-E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y capacitación sobre la metodología a implementar y </a:t>
              </a:r>
              <a:r>
                <a:rPr lang="es-ES" sz="1400" b="1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definición de la Meta Crucialmente Importante</a:t>
              </a:r>
              <a:r>
                <a:rPr lang="es-E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del municipio con todos los actores de desarrollo del mismo. </a:t>
              </a:r>
              <a:endParaRPr lang="es-ES_tradnl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Corbel"/>
                <a:cs typeface="Corbel"/>
              </a:endParaRPr>
            </a:p>
          </p:txBody>
        </p:sp>
      </p:grpSp>
      <p:pic>
        <p:nvPicPr>
          <p:cNvPr id="24" name="pasted-image.pdf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9955" y="4976105"/>
            <a:ext cx="8004093" cy="37586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Title 2"/>
          <p:cNvSpPr>
            <a:spLocks noGrp="1"/>
          </p:cNvSpPr>
          <p:nvPr>
            <p:ph type="title"/>
          </p:nvPr>
        </p:nvSpPr>
        <p:spPr>
          <a:xfrm>
            <a:off x="333560" y="234407"/>
            <a:ext cx="8810440" cy="1138535"/>
          </a:xfrm>
        </p:spPr>
        <p:txBody>
          <a:bodyPr/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orbel"/>
                <a:cs typeface="Corbel"/>
              </a:rPr>
              <a:t>4 DISCIPLINAS </a:t>
            </a:r>
            <a:r>
              <a:rPr lang="es-ES_tradnl" sz="2400" b="1" dirty="0">
                <a:solidFill>
                  <a:schemeClr val="accent1">
                    <a:lumMod val="75000"/>
                  </a:schemeClr>
                </a:solidFill>
                <a:latin typeface="Corbel"/>
                <a:cs typeface="Corbel"/>
              </a:rPr>
              <a:t>A TRAVÉS DE LA META CRUCIALMENTE IMPORTANTE - MCI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Corbel"/>
              <a:cs typeface="Corbel"/>
            </a:endParaRPr>
          </a:p>
        </p:txBody>
      </p:sp>
      <p:pic>
        <p:nvPicPr>
          <p:cNvPr id="27" name="logoinstituciona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32226" y="4409151"/>
            <a:ext cx="2492401" cy="504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Imagen 27" descr="Logo PAPTN-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60" y="4358289"/>
            <a:ext cx="803486" cy="55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68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913447" y="1152035"/>
            <a:ext cx="6450168" cy="2757666"/>
            <a:chOff x="1217612" y="1536047"/>
            <a:chExt cx="8597984" cy="3676888"/>
          </a:xfrm>
        </p:grpSpPr>
        <p:grpSp>
          <p:nvGrpSpPr>
            <p:cNvPr id="78" name="Group 77"/>
            <p:cNvGrpSpPr/>
            <p:nvPr/>
          </p:nvGrpSpPr>
          <p:grpSpPr>
            <a:xfrm>
              <a:off x="1217612" y="3542124"/>
              <a:ext cx="8597984" cy="1670811"/>
              <a:chOff x="7214361" y="4876800"/>
              <a:chExt cx="5334000" cy="1356869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7214361" y="5357369"/>
                <a:ext cx="5334000" cy="8763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4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62">
                  <a:defRPr/>
                </a:pPr>
                <a:endParaRPr lang="en-US" sz="1400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 useBgFill="1">
            <p:nvSpPr>
              <p:cNvPr id="80" name="Rectangle 79"/>
              <p:cNvSpPr/>
              <p:nvPr/>
            </p:nvSpPr>
            <p:spPr>
              <a:xfrm>
                <a:off x="7214361" y="4876800"/>
                <a:ext cx="5334000" cy="918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24"/>
                <a:endParaRPr lang="en-US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1968257" y="2794824"/>
              <a:ext cx="7006512" cy="1670811"/>
              <a:chOff x="7214361" y="4876800"/>
              <a:chExt cx="5334000" cy="1356869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7214361" y="5357369"/>
                <a:ext cx="5334000" cy="8763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4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62">
                  <a:defRPr/>
                </a:pPr>
                <a:endParaRPr lang="en-US" sz="1400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 useBgFill="1">
            <p:nvSpPr>
              <p:cNvPr id="83" name="Rectangle 82"/>
              <p:cNvSpPr/>
              <p:nvPr/>
            </p:nvSpPr>
            <p:spPr>
              <a:xfrm>
                <a:off x="7214361" y="4876800"/>
                <a:ext cx="5334000" cy="918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24"/>
                <a:endParaRPr lang="en-US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2287916" y="2148372"/>
              <a:ext cx="6369251" cy="1670811"/>
              <a:chOff x="7214361" y="4876800"/>
              <a:chExt cx="5334000" cy="1356869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7214361" y="5357369"/>
                <a:ext cx="5334000" cy="8763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4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62">
                  <a:defRPr/>
                </a:pPr>
                <a:endParaRPr lang="en-US" sz="1400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 useBgFill="1">
            <p:nvSpPr>
              <p:cNvPr id="86" name="Rectangle 85"/>
              <p:cNvSpPr/>
              <p:nvPr/>
            </p:nvSpPr>
            <p:spPr>
              <a:xfrm>
                <a:off x="7214361" y="4876800"/>
                <a:ext cx="5334000" cy="918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24"/>
                <a:endParaRPr lang="en-US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2944730" y="1536047"/>
              <a:ext cx="4976714" cy="1670811"/>
              <a:chOff x="7214361" y="4876800"/>
              <a:chExt cx="5334000" cy="1356869"/>
            </a:xfrm>
          </p:grpSpPr>
          <p:sp>
            <p:nvSpPr>
              <p:cNvPr id="88" name="Oval 87"/>
              <p:cNvSpPr/>
              <p:nvPr/>
            </p:nvSpPr>
            <p:spPr>
              <a:xfrm>
                <a:off x="7214361" y="5357369"/>
                <a:ext cx="5334000" cy="8763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4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62">
                  <a:defRPr/>
                </a:pPr>
                <a:endParaRPr lang="en-US" sz="1400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 useBgFill="1">
            <p:nvSpPr>
              <p:cNvPr id="89" name="Rectangle 88"/>
              <p:cNvSpPr/>
              <p:nvPr/>
            </p:nvSpPr>
            <p:spPr>
              <a:xfrm>
                <a:off x="7214361" y="4876800"/>
                <a:ext cx="5334000" cy="918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24"/>
                <a:endParaRPr lang="en-US">
                  <a:solidFill>
                    <a:prstClr val="white"/>
                  </a:solidFill>
                  <a:latin typeface="Arial"/>
                </a:endParaRPr>
              </a:p>
            </p:txBody>
          </p:sp>
        </p:grpSp>
      </p:grpSp>
      <p:sp>
        <p:nvSpPr>
          <p:cNvPr id="20" name="Up Arrow 2"/>
          <p:cNvSpPr>
            <a:spLocks noChangeAspect="1"/>
          </p:cNvSpPr>
          <p:nvPr/>
        </p:nvSpPr>
        <p:spPr>
          <a:xfrm>
            <a:off x="3186914" y="959101"/>
            <a:ext cx="1531694" cy="1604503"/>
          </a:xfrm>
          <a:custGeom>
            <a:avLst/>
            <a:gdLst/>
            <a:ahLst/>
            <a:cxnLst/>
            <a:rect l="l" t="t" r="r" b="b"/>
            <a:pathLst>
              <a:path w="1600200" h="1676703">
                <a:moveTo>
                  <a:pt x="800100" y="0"/>
                </a:moveTo>
                <a:lnTo>
                  <a:pt x="1600200" y="800100"/>
                </a:lnTo>
                <a:lnTo>
                  <a:pt x="1200150" y="800100"/>
                </a:lnTo>
                <a:lnTo>
                  <a:pt x="1200150" y="1676703"/>
                </a:lnTo>
                <a:lnTo>
                  <a:pt x="800100" y="1276653"/>
                </a:lnTo>
                <a:lnTo>
                  <a:pt x="400050" y="1676703"/>
                </a:lnTo>
                <a:lnTo>
                  <a:pt x="400050" y="800100"/>
                </a:lnTo>
                <a:lnTo>
                  <a:pt x="0" y="800100"/>
                </a:lnTo>
                <a:close/>
              </a:path>
            </a:pathLst>
          </a:custGeom>
          <a:gradFill flip="none" rotWithShape="1">
            <a:gsLst>
              <a:gs pos="0">
                <a:srgbClr val="F64E4E"/>
              </a:gs>
              <a:gs pos="100000">
                <a:srgbClr val="EE241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52400" dir="5400000" algn="t" rotWithShape="0">
              <a:prstClr val="black">
                <a:alpha val="77000"/>
              </a:prstClr>
            </a:outerShdw>
          </a:effectLst>
          <a:scene3d>
            <a:camera prst="orthographicFront">
              <a:rot lat="18899995" lon="0" rev="0"/>
            </a:camera>
            <a:lightRig rig="threePt" dir="t">
              <a:rot lat="0" lon="0" rev="14400000"/>
            </a:lightRig>
          </a:scene3d>
          <a:sp3d extrusionH="48260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/>
          <a:p>
            <a:pPr algn="ctr" defTabSz="914324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0" name="Elbow Connector 49"/>
          <p:cNvCxnSpPr/>
          <p:nvPr/>
        </p:nvCxnSpPr>
        <p:spPr>
          <a:xfrm rot="10800000">
            <a:off x="5600969" y="1762683"/>
            <a:ext cx="469865" cy="532286"/>
          </a:xfrm>
          <a:prstGeom prst="bentConnector3">
            <a:avLst>
              <a:gd name="adj1" fmla="val 50000"/>
            </a:avLst>
          </a:prstGeom>
          <a:ln w="38100" cap="rnd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6205240" y="2099231"/>
            <a:ext cx="2311137" cy="1557373"/>
            <a:chOff x="5751954" y="1468949"/>
            <a:chExt cx="3080714" cy="2076497"/>
          </a:xfrm>
        </p:grpSpPr>
        <p:sp>
          <p:nvSpPr>
            <p:cNvPr id="52" name="TextBox 51"/>
            <p:cNvSpPr txBox="1"/>
            <p:nvPr/>
          </p:nvSpPr>
          <p:spPr>
            <a:xfrm>
              <a:off x="5751954" y="1468949"/>
              <a:ext cx="216189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24"/>
              <a:r>
                <a:rPr lang="en-US" b="1" dirty="0">
                  <a:solidFill>
                    <a:srgbClr val="F82E24"/>
                  </a:solidFill>
                  <a:latin typeface="Corbel"/>
                  <a:cs typeface="Corbel"/>
                </a:rPr>
                <a:t>MCI</a:t>
              </a:r>
              <a:endParaRPr lang="es-UY" b="1" dirty="0">
                <a:solidFill>
                  <a:srgbClr val="F82E24"/>
                </a:solidFill>
                <a:latin typeface="Corbel"/>
                <a:cs typeface="Corbel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793644" y="1986045"/>
              <a:ext cx="3039024" cy="1559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24"/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La Meta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Crucialmente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Importante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hace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referencia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al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objetivo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a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alcanzar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y de la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visión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que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se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logra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definir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 en </a:t>
              </a:r>
              <a:r>
                <a:rPr lang="en-US" sz="14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conjunto</a:t>
              </a:r>
              <a:r>
                <a:rPr 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Corbel"/>
                  <a:cs typeface="Corbel"/>
                </a:rPr>
                <a:t>.</a:t>
              </a:r>
              <a:endParaRPr lang="es-UY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Corbel"/>
                <a:cs typeface="Corbel"/>
              </a:endParaRPr>
            </a:p>
          </p:txBody>
        </p:sp>
      </p:grpSp>
      <p:pic>
        <p:nvPicPr>
          <p:cNvPr id="22" name="pasted-image.pdf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9955" y="4976105"/>
            <a:ext cx="8004093" cy="37586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Title 2"/>
          <p:cNvSpPr>
            <a:spLocks noGrp="1"/>
          </p:cNvSpPr>
          <p:nvPr>
            <p:ph type="title"/>
          </p:nvPr>
        </p:nvSpPr>
        <p:spPr>
          <a:xfrm>
            <a:off x="333560" y="234407"/>
            <a:ext cx="8810440" cy="1138535"/>
          </a:xfrm>
        </p:spPr>
        <p:txBody>
          <a:bodyPr/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Corbel"/>
                <a:cs typeface="Corbel"/>
              </a:rPr>
              <a:t>4 DISCIPLINAS </a:t>
            </a:r>
            <a:r>
              <a:rPr lang="es-ES_tradnl" sz="2400" b="1" dirty="0">
                <a:solidFill>
                  <a:schemeClr val="accent1">
                    <a:lumMod val="75000"/>
                  </a:schemeClr>
                </a:solidFill>
                <a:latin typeface="Corbel"/>
                <a:cs typeface="Corbel"/>
              </a:rPr>
              <a:t>A TRAVÉS DE LA META CRUCIALMENTE IMPORTANTE - MCI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Corbel"/>
              <a:cs typeface="Corbel"/>
            </a:endParaRPr>
          </a:p>
        </p:txBody>
      </p:sp>
      <p:pic>
        <p:nvPicPr>
          <p:cNvPr id="25" name="logoinstituciona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32226" y="4409151"/>
            <a:ext cx="2492401" cy="504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Imagen 25" descr="Logo PAPTN-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60" y="4358289"/>
            <a:ext cx="803486" cy="55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023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2F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10"/>
            <a:ext cx="8004093" cy="3758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147"/>
          <p:cNvSpPr/>
          <p:nvPr/>
        </p:nvSpPr>
        <p:spPr>
          <a:xfrm>
            <a:off x="1048394" y="3239239"/>
            <a:ext cx="7383134" cy="1285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sz="62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algn="r" defTabSz="308034" hangingPunct="0"/>
            <a:r>
              <a:rPr lang="es-ES" sz="4000" b="1" kern="0" dirty="0">
                <a:solidFill>
                  <a:schemeClr val="bg1"/>
                </a:solidFill>
                <a:latin typeface="Corbel"/>
                <a:cs typeface="Corbel"/>
              </a:rPr>
              <a:t>MOMOSTENANGO,</a:t>
            </a:r>
          </a:p>
          <a:p>
            <a:pPr algn="r" defTabSz="308034" hangingPunct="0"/>
            <a:r>
              <a:rPr lang="es-ES" sz="4000" b="1" kern="0" dirty="0">
                <a:solidFill>
                  <a:schemeClr val="bg1"/>
                </a:solidFill>
                <a:latin typeface="Corbel"/>
                <a:cs typeface="Corbel"/>
              </a:rPr>
              <a:t>NEBAJ y JOCOTÁN. </a:t>
            </a:r>
          </a:p>
        </p:txBody>
      </p:sp>
    </p:spTree>
    <p:extLst>
      <p:ext uri="{BB962C8B-B14F-4D97-AF65-F5344CB8AC3E}">
        <p14:creationId xmlns:p14="http://schemas.microsoft.com/office/powerpoint/2010/main" val="189713283"/>
      </p:ext>
    </p:extLst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10"/>
            <a:ext cx="8004093" cy="37585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83" name="Straight Connector 16"/>
          <p:cNvCxnSpPr/>
          <p:nvPr/>
        </p:nvCxnSpPr>
        <p:spPr>
          <a:xfrm>
            <a:off x="2007896" y="1625320"/>
            <a:ext cx="6400800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sp>
        <p:nvSpPr>
          <p:cNvPr id="84" name="TextBox 7"/>
          <p:cNvSpPr txBox="1"/>
          <p:nvPr/>
        </p:nvSpPr>
        <p:spPr>
          <a:xfrm>
            <a:off x="2309091" y="552297"/>
            <a:ext cx="1005998" cy="22313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914217"/>
            <a:r>
              <a:rPr lang="en-US" sz="1000" b="1" dirty="0">
                <a:solidFill>
                  <a:srgbClr val="F39501"/>
                </a:solidFill>
                <a:latin typeface="Corbel"/>
                <a:cs typeface="Corbel"/>
              </a:rPr>
              <a:t>ACCIONES</a:t>
            </a:r>
          </a:p>
        </p:txBody>
      </p:sp>
      <p:grpSp>
        <p:nvGrpSpPr>
          <p:cNvPr id="89" name="Group 1"/>
          <p:cNvGrpSpPr/>
          <p:nvPr/>
        </p:nvGrpSpPr>
        <p:grpSpPr>
          <a:xfrm>
            <a:off x="1849086" y="180960"/>
            <a:ext cx="188156" cy="2881349"/>
            <a:chOff x="1779563" y="4083000"/>
            <a:chExt cx="250874" cy="3841799"/>
          </a:xfrm>
        </p:grpSpPr>
        <p:cxnSp>
          <p:nvCxnSpPr>
            <p:cNvPr id="91" name="Straight Connector 2"/>
            <p:cNvCxnSpPr>
              <a:stCxn id="93" idx="2"/>
            </p:cNvCxnSpPr>
            <p:nvPr/>
          </p:nvCxnSpPr>
          <p:spPr>
            <a:xfrm>
              <a:off x="1905000" y="4191000"/>
              <a:ext cx="0" cy="1676400"/>
            </a:xfrm>
            <a:prstGeom prst="line">
              <a:avLst/>
            </a:prstGeom>
            <a:noFill/>
            <a:ln w="19050" cap="flat" cmpd="sng" algn="ctr">
              <a:solidFill>
                <a:srgbClr val="F39501"/>
              </a:solidFill>
              <a:prstDash val="solid"/>
            </a:ln>
            <a:effectLst/>
          </p:spPr>
        </p:cxnSp>
        <p:cxnSp>
          <p:nvCxnSpPr>
            <p:cNvPr id="92" name="Straight Connector 3"/>
            <p:cNvCxnSpPr/>
            <p:nvPr/>
          </p:nvCxnSpPr>
          <p:spPr>
            <a:xfrm flipV="1">
              <a:off x="1905000" y="6118274"/>
              <a:ext cx="0" cy="1806525"/>
            </a:xfrm>
            <a:prstGeom prst="line">
              <a:avLst/>
            </a:prstGeom>
            <a:noFill/>
            <a:ln w="19050" cap="flat" cmpd="sng" algn="ctr">
              <a:solidFill>
                <a:srgbClr val="F39501"/>
              </a:solidFill>
              <a:prstDash val="solid"/>
            </a:ln>
            <a:effectLst/>
          </p:spPr>
        </p:cxnSp>
        <p:sp>
          <p:nvSpPr>
            <p:cNvPr id="93" name="Rectangle 4"/>
            <p:cNvSpPr/>
            <p:nvPr/>
          </p:nvSpPr>
          <p:spPr>
            <a:xfrm>
              <a:off x="1851000" y="4083000"/>
              <a:ext cx="108000" cy="108000"/>
            </a:xfrm>
            <a:prstGeom prst="rect">
              <a:avLst/>
            </a:prstGeom>
            <a:solidFill>
              <a:srgbClr val="F3950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Oval 5"/>
            <p:cNvSpPr/>
            <p:nvPr/>
          </p:nvSpPr>
          <p:spPr>
            <a:xfrm>
              <a:off x="1779563" y="5867400"/>
              <a:ext cx="250874" cy="250874"/>
            </a:xfrm>
            <a:prstGeom prst="ellipse">
              <a:avLst/>
            </a:prstGeom>
            <a:solidFill>
              <a:srgbClr val="F3950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8" name="Group 26"/>
          <p:cNvGrpSpPr/>
          <p:nvPr/>
        </p:nvGrpSpPr>
        <p:grpSpPr>
          <a:xfrm>
            <a:off x="407696" y="720184"/>
            <a:ext cx="1400898" cy="261610"/>
            <a:chOff x="114042" y="1263411"/>
            <a:chExt cx="1943944" cy="348814"/>
          </a:xfrm>
        </p:grpSpPr>
        <p:sp>
          <p:nvSpPr>
            <p:cNvPr id="99" name="Rectangle 25"/>
            <p:cNvSpPr/>
            <p:nvPr/>
          </p:nvSpPr>
          <p:spPr>
            <a:xfrm>
              <a:off x="114042" y="1278801"/>
              <a:ext cx="1943944" cy="276998"/>
            </a:xfrm>
            <a:prstGeom prst="rect">
              <a:avLst/>
            </a:prstGeom>
            <a:solidFill>
              <a:srgbClr val="F3950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Corbel"/>
              </a:endParaRPr>
            </a:p>
          </p:txBody>
        </p:sp>
        <p:sp>
          <p:nvSpPr>
            <p:cNvPr id="100" name="TextBox 20"/>
            <p:cNvSpPr txBox="1"/>
            <p:nvPr/>
          </p:nvSpPr>
          <p:spPr>
            <a:xfrm>
              <a:off x="142500" y="1263411"/>
              <a:ext cx="1887029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/>
                  <a:cs typeface="Corbel"/>
                </a:rPr>
                <a:t>JOCOTÁN</a:t>
              </a:r>
            </a:p>
          </p:txBody>
        </p:sp>
      </p:grpSp>
      <p:grpSp>
        <p:nvGrpSpPr>
          <p:cNvPr id="102" name="Group 28"/>
          <p:cNvGrpSpPr/>
          <p:nvPr/>
        </p:nvGrpSpPr>
        <p:grpSpPr>
          <a:xfrm>
            <a:off x="407696" y="2147440"/>
            <a:ext cx="1400898" cy="262050"/>
            <a:chOff x="114042" y="1278801"/>
            <a:chExt cx="1943944" cy="349401"/>
          </a:xfrm>
        </p:grpSpPr>
        <p:sp>
          <p:nvSpPr>
            <p:cNvPr id="103" name="Rectangle 29"/>
            <p:cNvSpPr/>
            <p:nvPr/>
          </p:nvSpPr>
          <p:spPr>
            <a:xfrm>
              <a:off x="114042" y="1278801"/>
              <a:ext cx="1943944" cy="276998"/>
            </a:xfrm>
            <a:prstGeom prst="rect">
              <a:avLst/>
            </a:prstGeom>
            <a:solidFill>
              <a:srgbClr val="F3950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Corbel"/>
              </a:endParaRPr>
            </a:p>
          </p:txBody>
        </p:sp>
        <p:sp>
          <p:nvSpPr>
            <p:cNvPr id="104" name="TextBox 30"/>
            <p:cNvSpPr txBox="1"/>
            <p:nvPr/>
          </p:nvSpPr>
          <p:spPr>
            <a:xfrm>
              <a:off x="142500" y="1279388"/>
              <a:ext cx="1887029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/>
                  <a:cs typeface="Corbel"/>
                </a:rPr>
                <a:t>NEBAJ</a:t>
              </a:r>
            </a:p>
          </p:txBody>
        </p:sp>
      </p:grpSp>
      <p:sp>
        <p:nvSpPr>
          <p:cNvPr id="162" name="Rectangle 13"/>
          <p:cNvSpPr/>
          <p:nvPr/>
        </p:nvSpPr>
        <p:spPr>
          <a:xfrm>
            <a:off x="2048394" y="171450"/>
            <a:ext cx="6524106" cy="342900"/>
          </a:xfrm>
          <a:prstGeom prst="rect">
            <a:avLst/>
          </a:prstGeom>
          <a:solidFill>
            <a:srgbClr val="F39501"/>
          </a:solidFill>
          <a:ln w="25400" cap="flat" cmpd="sng" algn="ctr">
            <a:noFill/>
            <a:prstDash val="solid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9142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3" name="TextBox 14"/>
          <p:cNvSpPr txBox="1"/>
          <p:nvPr/>
        </p:nvSpPr>
        <p:spPr>
          <a:xfrm>
            <a:off x="2048394" y="215943"/>
            <a:ext cx="6524106" cy="28469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 defTabSz="914217"/>
            <a:r>
              <a:rPr lang="en-US" sz="1400" b="1" dirty="0">
                <a:solidFill>
                  <a:prstClr val="white"/>
                </a:solidFill>
                <a:latin typeface="Corbel"/>
                <a:cs typeface="Corbel"/>
              </a:rPr>
              <a:t>ACCIONES REALIZADAS</a:t>
            </a:r>
            <a:endParaRPr lang="en-US" sz="1600" b="1" dirty="0">
              <a:solidFill>
                <a:prstClr val="white"/>
              </a:solidFill>
              <a:latin typeface="Corbel"/>
              <a:cs typeface="Corbel"/>
            </a:endParaRPr>
          </a:p>
        </p:txBody>
      </p:sp>
      <p:cxnSp>
        <p:nvCxnSpPr>
          <p:cNvPr id="164" name="Straight Connector 16"/>
          <p:cNvCxnSpPr/>
          <p:nvPr/>
        </p:nvCxnSpPr>
        <p:spPr>
          <a:xfrm>
            <a:off x="1983664" y="2909126"/>
            <a:ext cx="6400800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sp>
        <p:nvSpPr>
          <p:cNvPr id="197" name="Oval 5"/>
          <p:cNvSpPr/>
          <p:nvPr/>
        </p:nvSpPr>
        <p:spPr>
          <a:xfrm>
            <a:off x="1849086" y="2812337"/>
            <a:ext cx="188156" cy="188156"/>
          </a:xfrm>
          <a:prstGeom prst="ellipse">
            <a:avLst/>
          </a:prstGeom>
          <a:solidFill>
            <a:srgbClr val="F395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2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98" name="Straight Connector 3"/>
          <p:cNvCxnSpPr/>
          <p:nvPr/>
        </p:nvCxnSpPr>
        <p:spPr>
          <a:xfrm flipV="1">
            <a:off x="1943164" y="2909118"/>
            <a:ext cx="0" cy="1354895"/>
          </a:xfrm>
          <a:prstGeom prst="line">
            <a:avLst/>
          </a:prstGeom>
          <a:noFill/>
          <a:ln w="19050" cap="flat" cmpd="sng" algn="ctr">
            <a:solidFill>
              <a:srgbClr val="F39501"/>
            </a:solidFill>
            <a:prstDash val="solid"/>
          </a:ln>
          <a:effectLst/>
        </p:spPr>
      </p:cxnSp>
      <p:grpSp>
        <p:nvGrpSpPr>
          <p:cNvPr id="201" name="Group 26"/>
          <p:cNvGrpSpPr/>
          <p:nvPr/>
        </p:nvGrpSpPr>
        <p:grpSpPr>
          <a:xfrm>
            <a:off x="428204" y="3150450"/>
            <a:ext cx="1400898" cy="261610"/>
            <a:chOff x="114042" y="1263411"/>
            <a:chExt cx="1943944" cy="348814"/>
          </a:xfrm>
        </p:grpSpPr>
        <p:sp>
          <p:nvSpPr>
            <p:cNvPr id="202" name="Rectangle 25"/>
            <p:cNvSpPr/>
            <p:nvPr/>
          </p:nvSpPr>
          <p:spPr>
            <a:xfrm>
              <a:off x="114042" y="1278801"/>
              <a:ext cx="1943944" cy="276998"/>
            </a:xfrm>
            <a:prstGeom prst="rect">
              <a:avLst/>
            </a:prstGeom>
            <a:solidFill>
              <a:srgbClr val="F3950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Corbel"/>
              </a:endParaRPr>
            </a:p>
          </p:txBody>
        </p:sp>
        <p:sp>
          <p:nvSpPr>
            <p:cNvPr id="203" name="TextBox 20"/>
            <p:cNvSpPr txBox="1"/>
            <p:nvPr/>
          </p:nvSpPr>
          <p:spPr>
            <a:xfrm>
              <a:off x="142500" y="1263411"/>
              <a:ext cx="1887029" cy="348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rbel"/>
                  <a:cs typeface="Corbel"/>
                </a:rPr>
                <a:t>MOMOSTENANGO</a:t>
              </a:r>
            </a:p>
          </p:txBody>
        </p:sp>
      </p:grpSp>
      <p:sp>
        <p:nvSpPr>
          <p:cNvPr id="204" name="Rectangle 6"/>
          <p:cNvSpPr/>
          <p:nvPr/>
        </p:nvSpPr>
        <p:spPr>
          <a:xfrm rot="10800000">
            <a:off x="1902664" y="4252775"/>
            <a:ext cx="81000" cy="81000"/>
          </a:xfrm>
          <a:prstGeom prst="rect">
            <a:avLst/>
          </a:prstGeom>
          <a:solidFill>
            <a:srgbClr val="F3950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2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378363" y="727849"/>
            <a:ext cx="6264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1200" dirty="0"/>
              <a:t>Reuniones de Socialización,  </a:t>
            </a:r>
          </a:p>
          <a:p>
            <a:r>
              <a:rPr lang="es-GT" sz="1200" dirty="0"/>
              <a:t>Reuniones de diagnostico y planificación  con mesas locales (</a:t>
            </a:r>
            <a:r>
              <a:rPr lang="es-GT" sz="1200" dirty="0" err="1"/>
              <a:t>cocodes</a:t>
            </a:r>
            <a:r>
              <a:rPr lang="es-GT" sz="1200" dirty="0"/>
              <a:t>)</a:t>
            </a:r>
          </a:p>
          <a:p>
            <a:r>
              <a:rPr lang="es-GT" sz="1200" dirty="0"/>
              <a:t>Empoderamiento local </a:t>
            </a:r>
          </a:p>
          <a:p>
            <a:r>
              <a:rPr lang="es-GT" sz="1200" dirty="0"/>
              <a:t>Presentación de resultados y proyectos </a:t>
            </a:r>
          </a:p>
        </p:txBody>
      </p:sp>
      <p:sp>
        <p:nvSpPr>
          <p:cNvPr id="32" name="TextBox 7"/>
          <p:cNvSpPr txBox="1"/>
          <p:nvPr/>
        </p:nvSpPr>
        <p:spPr>
          <a:xfrm>
            <a:off x="2392218" y="1642186"/>
            <a:ext cx="1005998" cy="22313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914217"/>
            <a:r>
              <a:rPr lang="en-US" sz="1000" b="1" dirty="0">
                <a:solidFill>
                  <a:srgbClr val="F39501"/>
                </a:solidFill>
                <a:latin typeface="Corbel"/>
                <a:cs typeface="Corbel"/>
              </a:rPr>
              <a:t>RESULTOS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207491" y="1818229"/>
            <a:ext cx="556952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1200" dirty="0"/>
              <a:t>Mapa de actores, </a:t>
            </a:r>
          </a:p>
          <a:p>
            <a:r>
              <a:rPr lang="es-GT" sz="1200" dirty="0"/>
              <a:t>Definición de Meta Crucialmente Importante,</a:t>
            </a:r>
          </a:p>
          <a:p>
            <a:r>
              <a:rPr lang="es-GT" sz="1200" dirty="0"/>
              <a:t>Objetivos</a:t>
            </a:r>
          </a:p>
          <a:p>
            <a:r>
              <a:rPr lang="es-GT" sz="1200" dirty="0"/>
              <a:t>Selección y priorización de proyectos (</a:t>
            </a:r>
            <a:r>
              <a:rPr lang="es-GT" sz="1200" dirty="0" err="1"/>
              <a:t>Cocodes</a:t>
            </a:r>
            <a:r>
              <a:rPr lang="es-GT" sz="1200" dirty="0"/>
              <a:t> y </a:t>
            </a:r>
            <a:r>
              <a:rPr lang="es-GT" sz="1200" dirty="0" err="1"/>
              <a:t>Comude</a:t>
            </a:r>
            <a:r>
              <a:rPr lang="es-GT" sz="1200" dirty="0"/>
              <a:t>)</a:t>
            </a:r>
          </a:p>
          <a:p>
            <a:r>
              <a:rPr lang="es-GT" sz="1200" dirty="0"/>
              <a:t>Perfiles de Proyectos</a:t>
            </a:r>
          </a:p>
          <a:p>
            <a:endParaRPr lang="es-GT" dirty="0"/>
          </a:p>
        </p:txBody>
      </p:sp>
      <p:sp>
        <p:nvSpPr>
          <p:cNvPr id="34" name="TextBox 7"/>
          <p:cNvSpPr txBox="1"/>
          <p:nvPr/>
        </p:nvSpPr>
        <p:spPr>
          <a:xfrm>
            <a:off x="2392218" y="2932022"/>
            <a:ext cx="2443019" cy="22313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914217"/>
            <a:r>
              <a:rPr lang="en-US" sz="1000" b="1" dirty="0">
                <a:solidFill>
                  <a:srgbClr val="F39501"/>
                </a:solidFill>
                <a:latin typeface="Corbel"/>
                <a:cs typeface="Corbel"/>
              </a:rPr>
              <a:t>LECCIONES APRENDIDAS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239819" y="3209238"/>
            <a:ext cx="61891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rabicPeriod"/>
            </a:pPr>
            <a:r>
              <a:rPr lang="es-GT" sz="1200" dirty="0"/>
              <a:t>Que no se debe duplicar esfuerzo de planificación actual por las autorizaciones para ejecutar</a:t>
            </a:r>
          </a:p>
          <a:p>
            <a:pPr marL="228600" indent="-228600">
              <a:buAutoNum type="arabicPeriod"/>
            </a:pPr>
            <a:r>
              <a:rPr lang="es-GT" sz="1200" dirty="0"/>
              <a:t>Que se pueden coordinar esfuerzos nacionales, municipales, locales públicos y privados </a:t>
            </a:r>
          </a:p>
          <a:p>
            <a:pPr marL="228600" indent="-228600">
              <a:buAutoNum type="arabicPeriod"/>
            </a:pPr>
            <a:r>
              <a:rPr lang="es-GT" sz="1200" dirty="0"/>
              <a:t>Que es necesaria la alineación de todos  los actores en una Meta Común desde lo local</a:t>
            </a:r>
          </a:p>
          <a:p>
            <a:pPr marL="228600" indent="-228600">
              <a:buAutoNum type="arabicPeriod"/>
            </a:pPr>
            <a:r>
              <a:rPr lang="es-GT" sz="1200" dirty="0"/>
              <a:t>Que la sociedad civil local no coincide con la sociedad civil nacional</a:t>
            </a:r>
          </a:p>
          <a:p>
            <a:pPr marL="228600" indent="-228600">
              <a:buAutoNum type="arabicPeriod"/>
            </a:pPr>
            <a:r>
              <a:rPr lang="es-GT" sz="1200" dirty="0"/>
              <a:t>Que se puede trabajar juntos y tener resultados de mayor impacto</a:t>
            </a:r>
          </a:p>
          <a:p>
            <a:pPr marL="228600" indent="-228600">
              <a:buAutoNum type="arabicPeriod"/>
            </a:pPr>
            <a:endParaRPr lang="es-GT" sz="1200" dirty="0"/>
          </a:p>
        </p:txBody>
      </p:sp>
      <p:pic>
        <p:nvPicPr>
          <p:cNvPr id="30" name="logoinstitucio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2226" y="4409151"/>
            <a:ext cx="2492401" cy="504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Imagen 30" descr="Logo PAPTN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60" y="4358289"/>
            <a:ext cx="803486" cy="55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18951"/>
      </p:ext>
    </p:extLst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048394" y="171450"/>
            <a:ext cx="6524106" cy="342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97722" y="218786"/>
            <a:ext cx="652410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MOMOSTENANGO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113132" y="2375016"/>
            <a:ext cx="64008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16653" y="1335082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ANTECEDENTES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954316" y="1146350"/>
            <a:ext cx="188156" cy="2962350"/>
            <a:chOff x="1779563" y="4083000"/>
            <a:chExt cx="250874" cy="3949800"/>
          </a:xfrm>
          <a:solidFill>
            <a:schemeClr val="accent2"/>
          </a:solidFill>
        </p:grpSpPr>
        <p:cxnSp>
          <p:nvCxnSpPr>
            <p:cNvPr id="3" name="Straight Connector 2"/>
            <p:cNvCxnSpPr>
              <a:stCxn id="5" idx="2"/>
            </p:cNvCxnSpPr>
            <p:nvPr/>
          </p:nvCxnSpPr>
          <p:spPr>
            <a:xfrm>
              <a:off x="1905000" y="4191000"/>
              <a:ext cx="0" cy="1676400"/>
            </a:xfrm>
            <a:prstGeom prst="line">
              <a:avLst/>
            </a:prstGeom>
            <a:grpFill/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>
              <a:stCxn id="7" idx="2"/>
              <a:endCxn id="6" idx="4"/>
            </p:cNvCxnSpPr>
            <p:nvPr/>
          </p:nvCxnSpPr>
          <p:spPr>
            <a:xfrm flipV="1">
              <a:off x="1905000" y="5846660"/>
              <a:ext cx="0" cy="2078140"/>
            </a:xfrm>
            <a:prstGeom prst="line">
              <a:avLst/>
            </a:prstGeom>
            <a:grpFill/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1851000" y="4083000"/>
              <a:ext cx="108000" cy="1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1779563" y="5595785"/>
              <a:ext cx="250874" cy="25087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 rot="10800000">
              <a:off x="1851000" y="7924800"/>
              <a:ext cx="108000" cy="10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12932" y="1326085"/>
            <a:ext cx="1400898" cy="246221"/>
            <a:chOff x="114042" y="1263411"/>
            <a:chExt cx="1943944" cy="328295"/>
          </a:xfrm>
        </p:grpSpPr>
        <p:sp>
          <p:nvSpPr>
            <p:cNvPr id="26" name="Rectangle 25"/>
            <p:cNvSpPr/>
            <p:nvPr/>
          </p:nvSpPr>
          <p:spPr>
            <a:xfrm>
              <a:off x="114042" y="1278801"/>
              <a:ext cx="1943944" cy="27699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500" y="1263411"/>
              <a:ext cx="1887029" cy="32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MCI</a:t>
              </a:r>
            </a:p>
          </p:txBody>
        </p:sp>
      </p:grpSp>
      <p:sp>
        <p:nvSpPr>
          <p:cNvPr id="100" name="Rectangle 99"/>
          <p:cNvSpPr/>
          <p:nvPr/>
        </p:nvSpPr>
        <p:spPr>
          <a:xfrm>
            <a:off x="3701135" y="3304313"/>
            <a:ext cx="1391023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Fortalecer al sector educativo del Municipio de Momostenango, en los diferentes niveles de atención que permita alcanzar un nivel de educación de calidad. 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 flipH="1">
            <a:off x="3602493" y="2651231"/>
            <a:ext cx="1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092158" y="2651231"/>
            <a:ext cx="0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6760545" y="2643578"/>
            <a:ext cx="0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8513932" y="2651231"/>
            <a:ext cx="0" cy="1515160"/>
          </a:xfrm>
          <a:prstGeom prst="line">
            <a:avLst/>
          </a:prstGeom>
          <a:ln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5092158" y="3304313"/>
            <a:ext cx="1668387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Promover el mejoramiento de seguridad Alimentaria y Nutricional de la población con énfasis a los grupos vulnerables por medio del fortalecimiento de los servicios básicos e infraestructura necesaria. 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6810813" y="3304313"/>
            <a:ext cx="1561159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Promover la productividad y el emprendimiento que contribuyan al desarrollo integral de los habitantes del municipio de  Momostenango 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4220538" y="2707699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/>
          <p:nvPr/>
        </p:nvSpPr>
        <p:spPr>
          <a:xfrm>
            <a:off x="5663837" y="2707699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/>
          <p:nvPr/>
        </p:nvSpPr>
        <p:spPr>
          <a:xfrm>
            <a:off x="7310011" y="2707699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grpSp>
        <p:nvGrpSpPr>
          <p:cNvPr id="73" name="Group 72"/>
          <p:cNvGrpSpPr/>
          <p:nvPr/>
        </p:nvGrpSpPr>
        <p:grpSpPr>
          <a:xfrm>
            <a:off x="7439361" y="2815526"/>
            <a:ext cx="284491" cy="275252"/>
            <a:chOff x="-781466" y="1120775"/>
            <a:chExt cx="208378" cy="201612"/>
          </a:xfrm>
          <a:solidFill>
            <a:schemeClr val="bg1"/>
          </a:solidFill>
        </p:grpSpPr>
        <p:sp>
          <p:nvSpPr>
            <p:cNvPr id="60" name="Rectangle 29"/>
            <p:cNvSpPr>
              <a:spLocks noChangeArrowheads="1"/>
            </p:cNvSpPr>
            <p:nvPr/>
          </p:nvSpPr>
          <p:spPr bwMode="auto">
            <a:xfrm>
              <a:off x="-781466" y="1290637"/>
              <a:ext cx="1873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-688975" y="1203325"/>
              <a:ext cx="36513" cy="34925"/>
            </a:xfrm>
            <a:custGeom>
              <a:avLst/>
              <a:gdLst>
                <a:gd name="T0" fmla="*/ 21 w 22"/>
                <a:gd name="T1" fmla="*/ 13 h 21"/>
                <a:gd name="T2" fmla="*/ 19 w 22"/>
                <a:gd name="T3" fmla="*/ 8 h 21"/>
                <a:gd name="T4" fmla="*/ 15 w 22"/>
                <a:gd name="T5" fmla="*/ 7 h 21"/>
                <a:gd name="T6" fmla="*/ 10 w 22"/>
                <a:gd name="T7" fmla="*/ 9 h 21"/>
                <a:gd name="T8" fmla="*/ 7 w 22"/>
                <a:gd name="T9" fmla="*/ 10 h 21"/>
                <a:gd name="T10" fmla="*/ 4 w 22"/>
                <a:gd name="T11" fmla="*/ 9 h 21"/>
                <a:gd name="T12" fmla="*/ 4 w 22"/>
                <a:gd name="T13" fmla="*/ 7 h 21"/>
                <a:gd name="T14" fmla="*/ 5 w 22"/>
                <a:gd name="T15" fmla="*/ 4 h 21"/>
                <a:gd name="T16" fmla="*/ 7 w 22"/>
                <a:gd name="T17" fmla="*/ 3 h 21"/>
                <a:gd name="T18" fmla="*/ 10 w 22"/>
                <a:gd name="T19" fmla="*/ 4 h 21"/>
                <a:gd name="T20" fmla="*/ 10 w 22"/>
                <a:gd name="T21" fmla="*/ 4 h 21"/>
                <a:gd name="T22" fmla="*/ 12 w 22"/>
                <a:gd name="T23" fmla="*/ 2 h 21"/>
                <a:gd name="T24" fmla="*/ 12 w 22"/>
                <a:gd name="T25" fmla="*/ 2 h 21"/>
                <a:gd name="T26" fmla="*/ 8 w 22"/>
                <a:gd name="T27" fmla="*/ 0 h 21"/>
                <a:gd name="T28" fmla="*/ 4 w 22"/>
                <a:gd name="T29" fmla="*/ 1 h 21"/>
                <a:gd name="T30" fmla="*/ 2 w 22"/>
                <a:gd name="T31" fmla="*/ 0 h 21"/>
                <a:gd name="T32" fmla="*/ 0 w 22"/>
                <a:gd name="T33" fmla="*/ 2 h 21"/>
                <a:gd name="T34" fmla="*/ 2 w 22"/>
                <a:gd name="T35" fmla="*/ 4 h 21"/>
                <a:gd name="T36" fmla="*/ 1 w 22"/>
                <a:gd name="T37" fmla="*/ 7 h 21"/>
                <a:gd name="T38" fmla="*/ 2 w 22"/>
                <a:gd name="T39" fmla="*/ 11 h 21"/>
                <a:gd name="T40" fmla="*/ 6 w 22"/>
                <a:gd name="T41" fmla="*/ 13 h 21"/>
                <a:gd name="T42" fmla="*/ 11 w 22"/>
                <a:gd name="T43" fmla="*/ 11 h 21"/>
                <a:gd name="T44" fmla="*/ 15 w 22"/>
                <a:gd name="T45" fmla="*/ 10 h 21"/>
                <a:gd name="T46" fmla="*/ 17 w 22"/>
                <a:gd name="T47" fmla="*/ 10 h 21"/>
                <a:gd name="T48" fmla="*/ 18 w 22"/>
                <a:gd name="T49" fmla="*/ 13 h 21"/>
                <a:gd name="T50" fmla="*/ 17 w 22"/>
                <a:gd name="T51" fmla="*/ 16 h 21"/>
                <a:gd name="T52" fmla="*/ 14 w 22"/>
                <a:gd name="T53" fmla="*/ 18 h 21"/>
                <a:gd name="T54" fmla="*/ 11 w 22"/>
                <a:gd name="T55" fmla="*/ 17 h 21"/>
                <a:gd name="T56" fmla="*/ 11 w 22"/>
                <a:gd name="T57" fmla="*/ 16 h 21"/>
                <a:gd name="T58" fmla="*/ 8 w 22"/>
                <a:gd name="T59" fmla="*/ 19 h 21"/>
                <a:gd name="T60" fmla="*/ 9 w 22"/>
                <a:gd name="T61" fmla="*/ 19 h 21"/>
                <a:gd name="T62" fmla="*/ 13 w 22"/>
                <a:gd name="T63" fmla="*/ 21 h 21"/>
                <a:gd name="T64" fmla="*/ 17 w 22"/>
                <a:gd name="T65" fmla="*/ 19 h 21"/>
                <a:gd name="T66" fmla="*/ 19 w 22"/>
                <a:gd name="T67" fmla="*/ 21 h 21"/>
                <a:gd name="T68" fmla="*/ 22 w 22"/>
                <a:gd name="T69" fmla="*/ 19 h 21"/>
                <a:gd name="T70" fmla="*/ 20 w 22"/>
                <a:gd name="T71" fmla="*/ 17 h 21"/>
                <a:gd name="T72" fmla="*/ 21 w 22"/>
                <a:gd name="T73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1">
                  <a:moveTo>
                    <a:pt x="21" y="13"/>
                  </a:moveTo>
                  <a:cubicBezTo>
                    <a:pt x="21" y="11"/>
                    <a:pt x="21" y="10"/>
                    <a:pt x="19" y="8"/>
                  </a:cubicBezTo>
                  <a:cubicBezTo>
                    <a:pt x="18" y="7"/>
                    <a:pt x="17" y="7"/>
                    <a:pt x="15" y="7"/>
                  </a:cubicBezTo>
                  <a:cubicBezTo>
                    <a:pt x="14" y="7"/>
                    <a:pt x="12" y="7"/>
                    <a:pt x="10" y="9"/>
                  </a:cubicBezTo>
                  <a:cubicBezTo>
                    <a:pt x="8" y="9"/>
                    <a:pt x="7" y="10"/>
                    <a:pt x="7" y="10"/>
                  </a:cubicBezTo>
                  <a:cubicBezTo>
                    <a:pt x="6" y="10"/>
                    <a:pt x="5" y="10"/>
                    <a:pt x="4" y="9"/>
                  </a:cubicBezTo>
                  <a:cubicBezTo>
                    <a:pt x="4" y="8"/>
                    <a:pt x="3" y="8"/>
                    <a:pt x="4" y="7"/>
                  </a:cubicBezTo>
                  <a:cubicBezTo>
                    <a:pt x="4" y="6"/>
                    <a:pt x="4" y="5"/>
                    <a:pt x="5" y="4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8" y="3"/>
                    <a:pt x="9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9"/>
                    <a:pt x="1" y="10"/>
                    <a:pt x="2" y="11"/>
                  </a:cubicBezTo>
                  <a:cubicBezTo>
                    <a:pt x="3" y="12"/>
                    <a:pt x="5" y="13"/>
                    <a:pt x="6" y="13"/>
                  </a:cubicBezTo>
                  <a:cubicBezTo>
                    <a:pt x="7" y="13"/>
                    <a:pt x="9" y="12"/>
                    <a:pt x="11" y="11"/>
                  </a:cubicBezTo>
                  <a:cubicBezTo>
                    <a:pt x="12" y="10"/>
                    <a:pt x="14" y="10"/>
                    <a:pt x="15" y="10"/>
                  </a:cubicBezTo>
                  <a:cubicBezTo>
                    <a:pt x="16" y="9"/>
                    <a:pt x="16" y="10"/>
                    <a:pt x="17" y="10"/>
                  </a:cubicBezTo>
                  <a:cubicBezTo>
                    <a:pt x="18" y="11"/>
                    <a:pt x="18" y="12"/>
                    <a:pt x="18" y="13"/>
                  </a:cubicBezTo>
                  <a:cubicBezTo>
                    <a:pt x="18" y="14"/>
                    <a:pt x="18" y="15"/>
                    <a:pt x="17" y="16"/>
                  </a:cubicBezTo>
                  <a:cubicBezTo>
                    <a:pt x="16" y="17"/>
                    <a:pt x="15" y="18"/>
                    <a:pt x="14" y="18"/>
                  </a:cubicBezTo>
                  <a:cubicBezTo>
                    <a:pt x="13" y="18"/>
                    <a:pt x="12" y="17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20"/>
                    <a:pt x="11" y="21"/>
                    <a:pt x="13" y="21"/>
                  </a:cubicBezTo>
                  <a:cubicBezTo>
                    <a:pt x="15" y="20"/>
                    <a:pt x="16" y="20"/>
                    <a:pt x="17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1" y="14"/>
                    <a:pt x="21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1"/>
            <p:cNvSpPr>
              <a:spLocks noEditPoints="1"/>
            </p:cNvSpPr>
            <p:nvPr/>
          </p:nvSpPr>
          <p:spPr bwMode="auto">
            <a:xfrm>
              <a:off x="-769938" y="1120775"/>
              <a:ext cx="196850" cy="160338"/>
            </a:xfrm>
            <a:custGeom>
              <a:avLst/>
              <a:gdLst>
                <a:gd name="T0" fmla="*/ 53 w 119"/>
                <a:gd name="T1" fmla="*/ 95 h 95"/>
                <a:gd name="T2" fmla="*/ 60 w 119"/>
                <a:gd name="T3" fmla="*/ 88 h 95"/>
                <a:gd name="T4" fmla="*/ 99 w 119"/>
                <a:gd name="T5" fmla="*/ 49 h 95"/>
                <a:gd name="T6" fmla="*/ 98 w 119"/>
                <a:gd name="T7" fmla="*/ 34 h 95"/>
                <a:gd name="T8" fmla="*/ 107 w 119"/>
                <a:gd name="T9" fmla="*/ 44 h 95"/>
                <a:gd name="T10" fmla="*/ 98 w 119"/>
                <a:gd name="T11" fmla="*/ 52 h 95"/>
                <a:gd name="T12" fmla="*/ 82 w 119"/>
                <a:gd name="T13" fmla="*/ 68 h 95"/>
                <a:gd name="T14" fmla="*/ 65 w 119"/>
                <a:gd name="T15" fmla="*/ 85 h 95"/>
                <a:gd name="T16" fmla="*/ 61 w 119"/>
                <a:gd name="T17" fmla="*/ 90 h 95"/>
                <a:gd name="T18" fmla="*/ 55 w 119"/>
                <a:gd name="T19" fmla="*/ 95 h 95"/>
                <a:gd name="T20" fmla="*/ 66 w 119"/>
                <a:gd name="T21" fmla="*/ 95 h 95"/>
                <a:gd name="T22" fmla="*/ 70 w 119"/>
                <a:gd name="T23" fmla="*/ 91 h 95"/>
                <a:gd name="T24" fmla="*/ 87 w 119"/>
                <a:gd name="T25" fmla="*/ 74 h 95"/>
                <a:gd name="T26" fmla="*/ 91 w 119"/>
                <a:gd name="T27" fmla="*/ 70 h 95"/>
                <a:gd name="T28" fmla="*/ 119 w 119"/>
                <a:gd name="T29" fmla="*/ 42 h 95"/>
                <a:gd name="T30" fmla="*/ 77 w 119"/>
                <a:gd name="T31" fmla="*/ 0 h 95"/>
                <a:gd name="T32" fmla="*/ 0 w 119"/>
                <a:gd name="T33" fmla="*/ 77 h 95"/>
                <a:gd name="T34" fmla="*/ 18 w 119"/>
                <a:gd name="T35" fmla="*/ 95 h 95"/>
                <a:gd name="T36" fmla="*/ 53 w 119"/>
                <a:gd name="T37" fmla="*/ 95 h 95"/>
                <a:gd name="T38" fmla="*/ 72 w 119"/>
                <a:gd name="T39" fmla="*/ 71 h 95"/>
                <a:gd name="T40" fmla="*/ 48 w 119"/>
                <a:gd name="T41" fmla="*/ 71 h 95"/>
                <a:gd name="T42" fmla="*/ 48 w 119"/>
                <a:gd name="T43" fmla="*/ 48 h 95"/>
                <a:gd name="T44" fmla="*/ 72 w 119"/>
                <a:gd name="T45" fmla="*/ 48 h 95"/>
                <a:gd name="T46" fmla="*/ 72 w 119"/>
                <a:gd name="T47" fmla="*/ 71 h 95"/>
                <a:gd name="T48" fmla="*/ 76 w 119"/>
                <a:gd name="T49" fmla="*/ 12 h 95"/>
                <a:gd name="T50" fmla="*/ 85 w 119"/>
                <a:gd name="T51" fmla="*/ 21 h 95"/>
                <a:gd name="T52" fmla="*/ 71 w 119"/>
                <a:gd name="T53" fmla="*/ 20 h 95"/>
                <a:gd name="T54" fmla="*/ 21 w 119"/>
                <a:gd name="T55" fmla="*/ 69 h 95"/>
                <a:gd name="T56" fmla="*/ 21 w 119"/>
                <a:gd name="T57" fmla="*/ 84 h 95"/>
                <a:gd name="T58" fmla="*/ 13 w 119"/>
                <a:gd name="T59" fmla="*/ 75 h 95"/>
                <a:gd name="T60" fmla="*/ 76 w 119"/>
                <a:gd name="T61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9" h="95">
                  <a:moveTo>
                    <a:pt x="53" y="95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3" y="42"/>
                    <a:pt x="96" y="37"/>
                    <a:pt x="98" y="3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98" y="52"/>
                    <a:pt x="98" y="52"/>
                    <a:pt x="98" y="52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95"/>
                    <a:pt x="18" y="95"/>
                    <a:pt x="18" y="95"/>
                  </a:cubicBezTo>
                  <a:lnTo>
                    <a:pt x="53" y="95"/>
                  </a:lnTo>
                  <a:close/>
                  <a:moveTo>
                    <a:pt x="72" y="71"/>
                  </a:moveTo>
                  <a:cubicBezTo>
                    <a:pt x="65" y="78"/>
                    <a:pt x="55" y="78"/>
                    <a:pt x="48" y="71"/>
                  </a:cubicBezTo>
                  <a:cubicBezTo>
                    <a:pt x="42" y="65"/>
                    <a:pt x="42" y="54"/>
                    <a:pt x="48" y="48"/>
                  </a:cubicBezTo>
                  <a:cubicBezTo>
                    <a:pt x="55" y="41"/>
                    <a:pt x="65" y="41"/>
                    <a:pt x="72" y="48"/>
                  </a:cubicBezTo>
                  <a:cubicBezTo>
                    <a:pt x="78" y="54"/>
                    <a:pt x="78" y="65"/>
                    <a:pt x="72" y="71"/>
                  </a:cubicBezTo>
                  <a:close/>
                  <a:moveTo>
                    <a:pt x="76" y="12"/>
                  </a:moveTo>
                  <a:cubicBezTo>
                    <a:pt x="85" y="21"/>
                    <a:pt x="85" y="21"/>
                    <a:pt x="85" y="21"/>
                  </a:cubicBezTo>
                  <a:cubicBezTo>
                    <a:pt x="76" y="28"/>
                    <a:pt x="71" y="20"/>
                    <a:pt x="71" y="20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8" y="75"/>
                    <a:pt x="21" y="84"/>
                  </a:cubicBezTo>
                  <a:cubicBezTo>
                    <a:pt x="13" y="75"/>
                    <a:pt x="13" y="75"/>
                    <a:pt x="13" y="75"/>
                  </a:cubicBezTo>
                  <a:lnTo>
                    <a:pt x="76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78" name="pasted-image.pd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55" y="4976105"/>
            <a:ext cx="8004093" cy="3758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1" name="Group 71"/>
          <p:cNvGrpSpPr/>
          <p:nvPr/>
        </p:nvGrpSpPr>
        <p:grpSpPr>
          <a:xfrm>
            <a:off x="5777669" y="2779134"/>
            <a:ext cx="355374" cy="393552"/>
            <a:chOff x="-1074738" y="25400"/>
            <a:chExt cx="192088" cy="212725"/>
          </a:xfrm>
          <a:solidFill>
            <a:schemeClr val="bg1"/>
          </a:solidFill>
        </p:grpSpPr>
        <p:sp>
          <p:nvSpPr>
            <p:cNvPr id="82" name="Oval 6"/>
            <p:cNvSpPr>
              <a:spLocks noChangeArrowheads="1"/>
            </p:cNvSpPr>
            <p:nvPr/>
          </p:nvSpPr>
          <p:spPr bwMode="auto">
            <a:xfrm>
              <a:off x="-996950" y="25400"/>
              <a:ext cx="38100" cy="365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7"/>
            <p:cNvSpPr>
              <a:spLocks noChangeShapeType="1"/>
            </p:cNvSpPr>
            <p:nvPr/>
          </p:nvSpPr>
          <p:spPr bwMode="auto">
            <a:xfrm>
              <a:off x="-935038" y="134937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8"/>
            <p:cNvSpPr>
              <a:spLocks noChangeShapeType="1"/>
            </p:cNvSpPr>
            <p:nvPr/>
          </p:nvSpPr>
          <p:spPr bwMode="auto">
            <a:xfrm>
              <a:off x="-935038" y="134937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9"/>
            <p:cNvSpPr>
              <a:spLocks/>
            </p:cNvSpPr>
            <p:nvPr/>
          </p:nvSpPr>
          <p:spPr bwMode="auto">
            <a:xfrm>
              <a:off x="-1025525" y="68262"/>
              <a:ext cx="92075" cy="169863"/>
            </a:xfrm>
            <a:custGeom>
              <a:avLst/>
              <a:gdLst>
                <a:gd name="T0" fmla="*/ 55 w 55"/>
                <a:gd name="T1" fmla="*/ 40 h 101"/>
                <a:gd name="T2" fmla="*/ 55 w 55"/>
                <a:gd name="T3" fmla="*/ 40 h 101"/>
                <a:gd name="T4" fmla="*/ 50 w 55"/>
                <a:gd name="T5" fmla="*/ 45 h 101"/>
                <a:gd name="T6" fmla="*/ 45 w 55"/>
                <a:gd name="T7" fmla="*/ 40 h 101"/>
                <a:gd name="T8" fmla="*/ 45 w 55"/>
                <a:gd name="T9" fmla="*/ 40 h 101"/>
                <a:gd name="T10" fmla="*/ 45 w 55"/>
                <a:gd name="T11" fmla="*/ 40 h 101"/>
                <a:gd name="T12" fmla="*/ 45 w 55"/>
                <a:gd name="T13" fmla="*/ 14 h 101"/>
                <a:gd name="T14" fmla="*/ 42 w 55"/>
                <a:gd name="T15" fmla="*/ 14 h 101"/>
                <a:gd name="T16" fmla="*/ 42 w 55"/>
                <a:gd name="T17" fmla="*/ 95 h 101"/>
                <a:gd name="T18" fmla="*/ 36 w 55"/>
                <a:gd name="T19" fmla="*/ 101 h 101"/>
                <a:gd name="T20" fmla="*/ 29 w 55"/>
                <a:gd name="T21" fmla="*/ 95 h 101"/>
                <a:gd name="T22" fmla="*/ 29 w 55"/>
                <a:gd name="T23" fmla="*/ 95 h 101"/>
                <a:gd name="T24" fmla="*/ 29 w 55"/>
                <a:gd name="T25" fmla="*/ 43 h 101"/>
                <a:gd name="T26" fmla="*/ 26 w 55"/>
                <a:gd name="T27" fmla="*/ 43 h 101"/>
                <a:gd name="T28" fmla="*/ 26 w 55"/>
                <a:gd name="T29" fmla="*/ 95 h 101"/>
                <a:gd name="T30" fmla="*/ 20 w 55"/>
                <a:gd name="T31" fmla="*/ 101 h 101"/>
                <a:gd name="T32" fmla="*/ 14 w 55"/>
                <a:gd name="T33" fmla="*/ 95 h 101"/>
                <a:gd name="T34" fmla="*/ 14 w 55"/>
                <a:gd name="T35" fmla="*/ 14 h 101"/>
                <a:gd name="T36" fmla="*/ 11 w 55"/>
                <a:gd name="T37" fmla="*/ 14 h 101"/>
                <a:gd name="T38" fmla="*/ 11 w 55"/>
                <a:gd name="T39" fmla="*/ 40 h 101"/>
                <a:gd name="T40" fmla="*/ 11 w 55"/>
                <a:gd name="T41" fmla="*/ 40 h 101"/>
                <a:gd name="T42" fmla="*/ 11 w 55"/>
                <a:gd name="T43" fmla="*/ 40 h 101"/>
                <a:gd name="T44" fmla="*/ 6 w 55"/>
                <a:gd name="T45" fmla="*/ 45 h 101"/>
                <a:gd name="T46" fmla="*/ 1 w 55"/>
                <a:gd name="T47" fmla="*/ 40 h 101"/>
                <a:gd name="T48" fmla="*/ 1 w 55"/>
                <a:gd name="T49" fmla="*/ 40 h 101"/>
                <a:gd name="T50" fmla="*/ 1 w 55"/>
                <a:gd name="T51" fmla="*/ 40 h 101"/>
                <a:gd name="T52" fmla="*/ 1 w 55"/>
                <a:gd name="T53" fmla="*/ 12 h 101"/>
                <a:gd name="T54" fmla="*/ 17 w 55"/>
                <a:gd name="T55" fmla="*/ 0 h 101"/>
                <a:gd name="T56" fmla="*/ 23 w 55"/>
                <a:gd name="T57" fmla="*/ 0 h 101"/>
                <a:gd name="T58" fmla="*/ 28 w 55"/>
                <a:gd name="T59" fmla="*/ 9 h 101"/>
                <a:gd name="T60" fmla="*/ 33 w 55"/>
                <a:gd name="T61" fmla="*/ 0 h 101"/>
                <a:gd name="T62" fmla="*/ 39 w 55"/>
                <a:gd name="T63" fmla="*/ 0 h 101"/>
                <a:gd name="T64" fmla="*/ 55 w 55"/>
                <a:gd name="T65" fmla="*/ 12 h 101"/>
                <a:gd name="T66" fmla="*/ 55 w 55"/>
                <a:gd name="T67" fmla="*/ 4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101">
                  <a:moveTo>
                    <a:pt x="55" y="40"/>
                  </a:moveTo>
                  <a:cubicBezTo>
                    <a:pt x="55" y="40"/>
                    <a:pt x="55" y="40"/>
                    <a:pt x="55" y="40"/>
                  </a:cubicBezTo>
                  <a:cubicBezTo>
                    <a:pt x="55" y="43"/>
                    <a:pt x="52" y="45"/>
                    <a:pt x="50" y="45"/>
                  </a:cubicBezTo>
                  <a:cubicBezTo>
                    <a:pt x="47" y="45"/>
                    <a:pt x="45" y="43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42" y="99"/>
                    <a:pt x="39" y="101"/>
                    <a:pt x="36" y="101"/>
                  </a:cubicBezTo>
                  <a:cubicBezTo>
                    <a:pt x="32" y="101"/>
                    <a:pt x="29" y="99"/>
                    <a:pt x="29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6" y="99"/>
                    <a:pt x="23" y="101"/>
                    <a:pt x="20" y="101"/>
                  </a:cubicBezTo>
                  <a:cubicBezTo>
                    <a:pt x="16" y="101"/>
                    <a:pt x="14" y="99"/>
                    <a:pt x="14" y="9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3"/>
                    <a:pt x="8" y="45"/>
                    <a:pt x="6" y="45"/>
                  </a:cubicBezTo>
                  <a:cubicBezTo>
                    <a:pt x="3" y="45"/>
                    <a:pt x="1" y="43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0"/>
                    <a:pt x="1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54" y="0"/>
                    <a:pt x="55" y="12"/>
                  </a:cubicBezTo>
                  <a:cubicBezTo>
                    <a:pt x="55" y="40"/>
                    <a:pt x="55" y="40"/>
                    <a:pt x="55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10"/>
            <p:cNvSpPr>
              <a:spLocks noChangeArrowheads="1"/>
            </p:cNvSpPr>
            <p:nvPr/>
          </p:nvSpPr>
          <p:spPr bwMode="auto">
            <a:xfrm>
              <a:off x="-923925" y="61912"/>
              <a:ext cx="25400" cy="254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-930275" y="92075"/>
              <a:ext cx="47625" cy="112713"/>
            </a:xfrm>
            <a:custGeom>
              <a:avLst/>
              <a:gdLst>
                <a:gd name="T0" fmla="*/ 19 w 29"/>
                <a:gd name="T1" fmla="*/ 0 h 67"/>
                <a:gd name="T2" fmla="*/ 15 w 29"/>
                <a:gd name="T3" fmla="*/ 0 h 67"/>
                <a:gd name="T4" fmla="*/ 11 w 29"/>
                <a:gd name="T5" fmla="*/ 6 h 67"/>
                <a:gd name="T6" fmla="*/ 8 w 29"/>
                <a:gd name="T7" fmla="*/ 0 h 67"/>
                <a:gd name="T8" fmla="*/ 4 w 29"/>
                <a:gd name="T9" fmla="*/ 0 h 67"/>
                <a:gd name="T10" fmla="*/ 0 w 29"/>
                <a:gd name="T11" fmla="*/ 0 h 67"/>
                <a:gd name="T12" fmla="*/ 0 w 29"/>
                <a:gd name="T13" fmla="*/ 9 h 67"/>
                <a:gd name="T14" fmla="*/ 2 w 29"/>
                <a:gd name="T15" fmla="*/ 9 h 67"/>
                <a:gd name="T16" fmla="*/ 2 w 29"/>
                <a:gd name="T17" fmla="*/ 63 h 67"/>
                <a:gd name="T18" fmla="*/ 6 w 29"/>
                <a:gd name="T19" fmla="*/ 67 h 67"/>
                <a:gd name="T20" fmla="*/ 10 w 29"/>
                <a:gd name="T21" fmla="*/ 63 h 67"/>
                <a:gd name="T22" fmla="*/ 10 w 29"/>
                <a:gd name="T23" fmla="*/ 28 h 67"/>
                <a:gd name="T24" fmla="*/ 12 w 29"/>
                <a:gd name="T25" fmla="*/ 28 h 67"/>
                <a:gd name="T26" fmla="*/ 12 w 29"/>
                <a:gd name="T27" fmla="*/ 63 h 67"/>
                <a:gd name="T28" fmla="*/ 12 w 29"/>
                <a:gd name="T29" fmla="*/ 63 h 67"/>
                <a:gd name="T30" fmla="*/ 17 w 29"/>
                <a:gd name="T31" fmla="*/ 67 h 67"/>
                <a:gd name="T32" fmla="*/ 21 w 29"/>
                <a:gd name="T33" fmla="*/ 63 h 67"/>
                <a:gd name="T34" fmla="*/ 21 w 29"/>
                <a:gd name="T35" fmla="*/ 9 h 67"/>
                <a:gd name="T36" fmla="*/ 23 w 29"/>
                <a:gd name="T37" fmla="*/ 9 h 67"/>
                <a:gd name="T38" fmla="*/ 23 w 29"/>
                <a:gd name="T39" fmla="*/ 26 h 67"/>
                <a:gd name="T40" fmla="*/ 23 w 29"/>
                <a:gd name="T41" fmla="*/ 26 h 67"/>
                <a:gd name="T42" fmla="*/ 23 w 29"/>
                <a:gd name="T43" fmla="*/ 26 h 67"/>
                <a:gd name="T44" fmla="*/ 26 w 29"/>
                <a:gd name="T45" fmla="*/ 30 h 67"/>
                <a:gd name="T46" fmla="*/ 29 w 29"/>
                <a:gd name="T47" fmla="*/ 26 h 67"/>
                <a:gd name="T48" fmla="*/ 29 w 29"/>
                <a:gd name="T49" fmla="*/ 26 h 67"/>
                <a:gd name="T50" fmla="*/ 29 w 29"/>
                <a:gd name="T51" fmla="*/ 8 h 67"/>
                <a:gd name="T52" fmla="*/ 19 w 29"/>
                <a:gd name="T5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67">
                  <a:moveTo>
                    <a:pt x="1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5"/>
                    <a:pt x="4" y="67"/>
                    <a:pt x="6" y="67"/>
                  </a:cubicBezTo>
                  <a:cubicBezTo>
                    <a:pt x="8" y="67"/>
                    <a:pt x="10" y="65"/>
                    <a:pt x="10" y="63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5"/>
                    <a:pt x="14" y="67"/>
                    <a:pt x="17" y="67"/>
                  </a:cubicBezTo>
                  <a:cubicBezTo>
                    <a:pt x="19" y="67"/>
                    <a:pt x="21" y="65"/>
                    <a:pt x="21" y="63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8"/>
                    <a:pt x="24" y="30"/>
                    <a:pt x="26" y="30"/>
                  </a:cubicBezTo>
                  <a:cubicBezTo>
                    <a:pt x="28" y="30"/>
                    <a:pt x="29" y="28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0"/>
                    <a:pt x="19" y="0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12"/>
            <p:cNvSpPr>
              <a:spLocks noChangeArrowheads="1"/>
            </p:cNvSpPr>
            <p:nvPr/>
          </p:nvSpPr>
          <p:spPr bwMode="auto">
            <a:xfrm>
              <a:off x="-1058863" y="61912"/>
              <a:ext cx="25400" cy="254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3"/>
            <p:cNvSpPr>
              <a:spLocks/>
            </p:cNvSpPr>
            <p:nvPr/>
          </p:nvSpPr>
          <p:spPr bwMode="auto">
            <a:xfrm>
              <a:off x="-1074738" y="90487"/>
              <a:ext cx="47625" cy="114300"/>
            </a:xfrm>
            <a:custGeom>
              <a:avLst/>
              <a:gdLst>
                <a:gd name="T0" fmla="*/ 10 w 29"/>
                <a:gd name="T1" fmla="*/ 1 h 68"/>
                <a:gd name="T2" fmla="*/ 14 w 29"/>
                <a:gd name="T3" fmla="*/ 1 h 68"/>
                <a:gd name="T4" fmla="*/ 18 w 29"/>
                <a:gd name="T5" fmla="*/ 6 h 68"/>
                <a:gd name="T6" fmla="*/ 21 w 29"/>
                <a:gd name="T7" fmla="*/ 1 h 68"/>
                <a:gd name="T8" fmla="*/ 25 w 29"/>
                <a:gd name="T9" fmla="*/ 1 h 68"/>
                <a:gd name="T10" fmla="*/ 29 w 29"/>
                <a:gd name="T11" fmla="*/ 1 h 68"/>
                <a:gd name="T12" fmla="*/ 29 w 29"/>
                <a:gd name="T13" fmla="*/ 10 h 68"/>
                <a:gd name="T14" fmla="*/ 27 w 29"/>
                <a:gd name="T15" fmla="*/ 10 h 68"/>
                <a:gd name="T16" fmla="*/ 27 w 29"/>
                <a:gd name="T17" fmla="*/ 64 h 68"/>
                <a:gd name="T18" fmla="*/ 23 w 29"/>
                <a:gd name="T19" fmla="*/ 68 h 68"/>
                <a:gd name="T20" fmla="*/ 19 w 29"/>
                <a:gd name="T21" fmla="*/ 64 h 68"/>
                <a:gd name="T22" fmla="*/ 19 w 29"/>
                <a:gd name="T23" fmla="*/ 29 h 68"/>
                <a:gd name="T24" fmla="*/ 17 w 29"/>
                <a:gd name="T25" fmla="*/ 29 h 68"/>
                <a:gd name="T26" fmla="*/ 17 w 29"/>
                <a:gd name="T27" fmla="*/ 64 h 68"/>
                <a:gd name="T28" fmla="*/ 17 w 29"/>
                <a:gd name="T29" fmla="*/ 64 h 68"/>
                <a:gd name="T30" fmla="*/ 13 w 29"/>
                <a:gd name="T31" fmla="*/ 68 h 68"/>
                <a:gd name="T32" fmla="*/ 8 w 29"/>
                <a:gd name="T33" fmla="*/ 64 h 68"/>
                <a:gd name="T34" fmla="*/ 8 w 29"/>
                <a:gd name="T35" fmla="*/ 10 h 68"/>
                <a:gd name="T36" fmla="*/ 6 w 29"/>
                <a:gd name="T37" fmla="*/ 10 h 68"/>
                <a:gd name="T38" fmla="*/ 6 w 29"/>
                <a:gd name="T39" fmla="*/ 27 h 68"/>
                <a:gd name="T40" fmla="*/ 6 w 29"/>
                <a:gd name="T41" fmla="*/ 27 h 68"/>
                <a:gd name="T42" fmla="*/ 6 w 29"/>
                <a:gd name="T43" fmla="*/ 27 h 68"/>
                <a:gd name="T44" fmla="*/ 3 w 29"/>
                <a:gd name="T45" fmla="*/ 30 h 68"/>
                <a:gd name="T46" fmla="*/ 0 w 29"/>
                <a:gd name="T47" fmla="*/ 27 h 68"/>
                <a:gd name="T48" fmla="*/ 0 w 29"/>
                <a:gd name="T49" fmla="*/ 27 h 68"/>
                <a:gd name="T50" fmla="*/ 0 w 29"/>
                <a:gd name="T51" fmla="*/ 9 h 68"/>
                <a:gd name="T52" fmla="*/ 10 w 29"/>
                <a:gd name="T5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68">
                  <a:moveTo>
                    <a:pt x="10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1"/>
                    <a:pt x="28" y="1"/>
                    <a:pt x="29" y="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6"/>
                    <a:pt x="25" y="68"/>
                    <a:pt x="23" y="68"/>
                  </a:cubicBezTo>
                  <a:cubicBezTo>
                    <a:pt x="21" y="68"/>
                    <a:pt x="19" y="66"/>
                    <a:pt x="19" y="6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6"/>
                    <a:pt x="15" y="68"/>
                    <a:pt x="13" y="68"/>
                  </a:cubicBezTo>
                  <a:cubicBezTo>
                    <a:pt x="10" y="68"/>
                    <a:pt x="8" y="66"/>
                    <a:pt x="8" y="6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9"/>
                    <a:pt x="5" y="30"/>
                    <a:pt x="3" y="30"/>
                  </a:cubicBezTo>
                  <a:cubicBezTo>
                    <a:pt x="1" y="30"/>
                    <a:pt x="0" y="29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0"/>
                    <a:pt x="10" y="1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1" name="Freeform 5"/>
          <p:cNvSpPr>
            <a:spLocks noEditPoints="1"/>
          </p:cNvSpPr>
          <p:nvPr/>
        </p:nvSpPr>
        <p:spPr bwMode="auto">
          <a:xfrm>
            <a:off x="4308998" y="2786982"/>
            <a:ext cx="334501" cy="413000"/>
          </a:xfrm>
          <a:custGeom>
            <a:avLst/>
            <a:gdLst>
              <a:gd name="T0" fmla="*/ 116 w 235"/>
              <a:gd name="T1" fmla="*/ 240 h 287"/>
              <a:gd name="T2" fmla="*/ 117 w 235"/>
              <a:gd name="T3" fmla="*/ 239 h 287"/>
              <a:gd name="T4" fmla="*/ 208 w 235"/>
              <a:gd name="T5" fmla="*/ 149 h 287"/>
              <a:gd name="T6" fmla="*/ 208 w 235"/>
              <a:gd name="T7" fmla="*/ 38 h 287"/>
              <a:gd name="T8" fmla="*/ 197 w 235"/>
              <a:gd name="T9" fmla="*/ 28 h 287"/>
              <a:gd name="T10" fmla="*/ 20 w 235"/>
              <a:gd name="T11" fmla="*/ 27 h 287"/>
              <a:gd name="T12" fmla="*/ 31 w 235"/>
              <a:gd name="T13" fmla="*/ 17 h 287"/>
              <a:gd name="T14" fmla="*/ 208 w 235"/>
              <a:gd name="T15" fmla="*/ 17 h 287"/>
              <a:gd name="T16" fmla="*/ 218 w 235"/>
              <a:gd name="T17" fmla="*/ 26 h 287"/>
              <a:gd name="T18" fmla="*/ 218 w 235"/>
              <a:gd name="T19" fmla="*/ 138 h 287"/>
              <a:gd name="T20" fmla="*/ 235 w 235"/>
              <a:gd name="T21" fmla="*/ 121 h 287"/>
              <a:gd name="T22" fmla="*/ 235 w 235"/>
              <a:gd name="T23" fmla="*/ 10 h 287"/>
              <a:gd name="T24" fmla="*/ 225 w 235"/>
              <a:gd name="T25" fmla="*/ 0 h 287"/>
              <a:gd name="T26" fmla="*/ 29 w 235"/>
              <a:gd name="T27" fmla="*/ 0 h 287"/>
              <a:gd name="T28" fmla="*/ 0 w 235"/>
              <a:gd name="T29" fmla="*/ 27 h 287"/>
              <a:gd name="T30" fmla="*/ 0 w 235"/>
              <a:gd name="T31" fmla="*/ 277 h 287"/>
              <a:gd name="T32" fmla="*/ 10 w 235"/>
              <a:gd name="T33" fmla="*/ 287 h 287"/>
              <a:gd name="T34" fmla="*/ 99 w 235"/>
              <a:gd name="T35" fmla="*/ 287 h 287"/>
              <a:gd name="T36" fmla="*/ 115 w 235"/>
              <a:gd name="T37" fmla="*/ 242 h 287"/>
              <a:gd name="T38" fmla="*/ 116 w 235"/>
              <a:gd name="T39" fmla="*/ 240 h 287"/>
              <a:gd name="T40" fmla="*/ 51 w 235"/>
              <a:gd name="T41" fmla="*/ 86 h 287"/>
              <a:gd name="T42" fmla="*/ 51 w 235"/>
              <a:gd name="T43" fmla="*/ 66 h 287"/>
              <a:gd name="T44" fmla="*/ 158 w 235"/>
              <a:gd name="T45" fmla="*/ 66 h 287"/>
              <a:gd name="T46" fmla="*/ 158 w 235"/>
              <a:gd name="T47" fmla="*/ 86 h 287"/>
              <a:gd name="T48" fmla="*/ 51 w 235"/>
              <a:gd name="T49" fmla="*/ 8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5" h="287">
                <a:moveTo>
                  <a:pt x="116" y="240"/>
                </a:moveTo>
                <a:cubicBezTo>
                  <a:pt x="117" y="239"/>
                  <a:pt x="117" y="239"/>
                  <a:pt x="117" y="239"/>
                </a:cubicBezTo>
                <a:cubicBezTo>
                  <a:pt x="117" y="239"/>
                  <a:pt x="165" y="191"/>
                  <a:pt x="208" y="149"/>
                </a:cubicBezTo>
                <a:cubicBezTo>
                  <a:pt x="208" y="38"/>
                  <a:pt x="208" y="38"/>
                  <a:pt x="208" y="38"/>
                </a:cubicBezTo>
                <a:cubicBezTo>
                  <a:pt x="208" y="32"/>
                  <a:pt x="203" y="28"/>
                  <a:pt x="197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0"/>
                  <a:pt x="31" y="17"/>
                  <a:pt x="31" y="17"/>
                </a:cubicBezTo>
                <a:cubicBezTo>
                  <a:pt x="208" y="17"/>
                  <a:pt x="208" y="17"/>
                  <a:pt x="208" y="17"/>
                </a:cubicBezTo>
                <a:cubicBezTo>
                  <a:pt x="219" y="17"/>
                  <a:pt x="218" y="26"/>
                  <a:pt x="218" y="26"/>
                </a:cubicBezTo>
                <a:cubicBezTo>
                  <a:pt x="218" y="138"/>
                  <a:pt x="218" y="138"/>
                  <a:pt x="218" y="138"/>
                </a:cubicBezTo>
                <a:cubicBezTo>
                  <a:pt x="224" y="132"/>
                  <a:pt x="230" y="127"/>
                  <a:pt x="235" y="121"/>
                </a:cubicBezTo>
                <a:cubicBezTo>
                  <a:pt x="235" y="10"/>
                  <a:pt x="235" y="10"/>
                  <a:pt x="235" y="10"/>
                </a:cubicBezTo>
                <a:cubicBezTo>
                  <a:pt x="235" y="2"/>
                  <a:pt x="225" y="0"/>
                  <a:pt x="225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0" y="0"/>
                  <a:pt x="0" y="27"/>
                  <a:pt x="0" y="27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2"/>
                  <a:pt x="4" y="287"/>
                  <a:pt x="10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01" y="278"/>
                  <a:pt x="106" y="265"/>
                  <a:pt x="115" y="242"/>
                </a:cubicBezTo>
                <a:lnTo>
                  <a:pt x="116" y="240"/>
                </a:lnTo>
                <a:close/>
                <a:moveTo>
                  <a:pt x="51" y="86"/>
                </a:moveTo>
                <a:cubicBezTo>
                  <a:pt x="51" y="66"/>
                  <a:pt x="51" y="66"/>
                  <a:pt x="51" y="66"/>
                </a:cubicBezTo>
                <a:cubicBezTo>
                  <a:pt x="158" y="66"/>
                  <a:pt x="158" y="66"/>
                  <a:pt x="158" y="66"/>
                </a:cubicBezTo>
                <a:cubicBezTo>
                  <a:pt x="158" y="86"/>
                  <a:pt x="158" y="86"/>
                  <a:pt x="158" y="86"/>
                </a:cubicBezTo>
                <a:lnTo>
                  <a:pt x="51" y="8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7"/>
          <p:cNvSpPr>
            <a:spLocks noEditPoints="1"/>
          </p:cNvSpPr>
          <p:nvPr/>
        </p:nvSpPr>
        <p:spPr bwMode="auto">
          <a:xfrm>
            <a:off x="4455386" y="2898011"/>
            <a:ext cx="303385" cy="319651"/>
          </a:xfrm>
          <a:custGeom>
            <a:avLst/>
            <a:gdLst>
              <a:gd name="T0" fmla="*/ 176 w 213"/>
              <a:gd name="T1" fmla="*/ 11 h 222"/>
              <a:gd name="T2" fmla="*/ 20 w 213"/>
              <a:gd name="T3" fmla="*/ 167 h 222"/>
              <a:gd name="T4" fmla="*/ 3 w 213"/>
              <a:gd name="T5" fmla="*/ 218 h 222"/>
              <a:gd name="T6" fmla="*/ 55 w 213"/>
              <a:gd name="T7" fmla="*/ 201 h 222"/>
              <a:gd name="T8" fmla="*/ 55 w 213"/>
              <a:gd name="T9" fmla="*/ 201 h 222"/>
              <a:gd name="T10" fmla="*/ 55 w 213"/>
              <a:gd name="T11" fmla="*/ 201 h 222"/>
              <a:gd name="T12" fmla="*/ 55 w 213"/>
              <a:gd name="T13" fmla="*/ 201 h 222"/>
              <a:gd name="T14" fmla="*/ 211 w 213"/>
              <a:gd name="T15" fmla="*/ 45 h 222"/>
              <a:gd name="T16" fmla="*/ 213 w 213"/>
              <a:gd name="T17" fmla="*/ 39 h 222"/>
              <a:gd name="T18" fmla="*/ 176 w 213"/>
              <a:gd name="T19" fmla="*/ 11 h 222"/>
              <a:gd name="T20" fmla="*/ 205 w 213"/>
              <a:gd name="T21" fmla="*/ 40 h 222"/>
              <a:gd name="T22" fmla="*/ 55 w 213"/>
              <a:gd name="T23" fmla="*/ 190 h 222"/>
              <a:gd name="T24" fmla="*/ 32 w 213"/>
              <a:gd name="T25" fmla="*/ 167 h 222"/>
              <a:gd name="T26" fmla="*/ 182 w 213"/>
              <a:gd name="T27" fmla="*/ 17 h 222"/>
              <a:gd name="T28" fmla="*/ 186 w 213"/>
              <a:gd name="T29" fmla="*/ 17 h 222"/>
              <a:gd name="T30" fmla="*/ 194 w 213"/>
              <a:gd name="T31" fmla="*/ 22 h 222"/>
              <a:gd name="T32" fmla="*/ 58 w 213"/>
              <a:gd name="T33" fmla="*/ 158 h 222"/>
              <a:gd name="T34" fmla="*/ 57 w 213"/>
              <a:gd name="T35" fmla="*/ 160 h 222"/>
              <a:gd name="T36" fmla="*/ 58 w 213"/>
              <a:gd name="T37" fmla="*/ 162 h 222"/>
              <a:gd name="T38" fmla="*/ 63 w 213"/>
              <a:gd name="T39" fmla="*/ 162 h 222"/>
              <a:gd name="T40" fmla="*/ 198 w 213"/>
              <a:gd name="T41" fmla="*/ 27 h 222"/>
              <a:gd name="T42" fmla="*/ 205 w 213"/>
              <a:gd name="T43" fmla="*/ 39 h 222"/>
              <a:gd name="T44" fmla="*/ 205 w 213"/>
              <a:gd name="T45" fmla="*/ 4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3" h="222">
                <a:moveTo>
                  <a:pt x="176" y="11"/>
                </a:moveTo>
                <a:cubicBezTo>
                  <a:pt x="164" y="23"/>
                  <a:pt x="20" y="167"/>
                  <a:pt x="20" y="167"/>
                </a:cubicBezTo>
                <a:cubicBezTo>
                  <a:pt x="20" y="167"/>
                  <a:pt x="0" y="215"/>
                  <a:pt x="3" y="218"/>
                </a:cubicBezTo>
                <a:cubicBezTo>
                  <a:pt x="7" y="222"/>
                  <a:pt x="55" y="201"/>
                  <a:pt x="55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63" y="193"/>
                  <a:pt x="202" y="55"/>
                  <a:pt x="211" y="45"/>
                </a:cubicBezTo>
                <a:cubicBezTo>
                  <a:pt x="212" y="44"/>
                  <a:pt x="213" y="42"/>
                  <a:pt x="213" y="39"/>
                </a:cubicBezTo>
                <a:cubicBezTo>
                  <a:pt x="213" y="25"/>
                  <a:pt x="187" y="0"/>
                  <a:pt x="176" y="11"/>
                </a:cubicBezTo>
                <a:close/>
                <a:moveTo>
                  <a:pt x="205" y="40"/>
                </a:moveTo>
                <a:cubicBezTo>
                  <a:pt x="197" y="48"/>
                  <a:pt x="82" y="162"/>
                  <a:pt x="55" y="190"/>
                </a:cubicBezTo>
                <a:cubicBezTo>
                  <a:pt x="32" y="167"/>
                  <a:pt x="32" y="167"/>
                  <a:pt x="32" y="167"/>
                </a:cubicBezTo>
                <a:cubicBezTo>
                  <a:pt x="182" y="17"/>
                  <a:pt x="182" y="17"/>
                  <a:pt x="182" y="17"/>
                </a:cubicBezTo>
                <a:cubicBezTo>
                  <a:pt x="182" y="16"/>
                  <a:pt x="184" y="16"/>
                  <a:pt x="186" y="17"/>
                </a:cubicBezTo>
                <a:cubicBezTo>
                  <a:pt x="189" y="19"/>
                  <a:pt x="191" y="20"/>
                  <a:pt x="194" y="22"/>
                </a:cubicBezTo>
                <a:cubicBezTo>
                  <a:pt x="58" y="158"/>
                  <a:pt x="58" y="158"/>
                  <a:pt x="58" y="158"/>
                </a:cubicBezTo>
                <a:cubicBezTo>
                  <a:pt x="58" y="158"/>
                  <a:pt x="57" y="159"/>
                  <a:pt x="57" y="160"/>
                </a:cubicBezTo>
                <a:cubicBezTo>
                  <a:pt x="57" y="161"/>
                  <a:pt x="58" y="162"/>
                  <a:pt x="58" y="162"/>
                </a:cubicBezTo>
                <a:cubicBezTo>
                  <a:pt x="60" y="163"/>
                  <a:pt x="62" y="163"/>
                  <a:pt x="63" y="162"/>
                </a:cubicBezTo>
                <a:cubicBezTo>
                  <a:pt x="198" y="27"/>
                  <a:pt x="198" y="27"/>
                  <a:pt x="198" y="27"/>
                </a:cubicBezTo>
                <a:cubicBezTo>
                  <a:pt x="202" y="31"/>
                  <a:pt x="205" y="36"/>
                  <a:pt x="205" y="39"/>
                </a:cubicBezTo>
                <a:cubicBezTo>
                  <a:pt x="205" y="40"/>
                  <a:pt x="205" y="40"/>
                  <a:pt x="205" y="4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ángulo 17"/>
          <p:cNvSpPr/>
          <p:nvPr/>
        </p:nvSpPr>
        <p:spPr>
          <a:xfrm>
            <a:off x="2216653" y="3304313"/>
            <a:ext cx="14844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7F7F7F"/>
                </a:solidFill>
                <a:latin typeface="Corbel"/>
                <a:cs typeface="Corbel"/>
              </a:rPr>
              <a:t>Fortalecer los sistemas de Seguridad en el Municipio de Momostenango para la prevención y disminución de los índices de violencia en un 10% del año 2017.</a:t>
            </a:r>
            <a:endParaRPr lang="es-ES_tradnl" sz="8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sp>
        <p:nvSpPr>
          <p:cNvPr id="113" name="Oval 98"/>
          <p:cNvSpPr/>
          <p:nvPr/>
        </p:nvSpPr>
        <p:spPr>
          <a:xfrm>
            <a:off x="2572804" y="2721889"/>
            <a:ext cx="543186" cy="5431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grpSp>
        <p:nvGrpSpPr>
          <p:cNvPr id="32" name="Agrupar 31"/>
          <p:cNvGrpSpPr/>
          <p:nvPr/>
        </p:nvGrpSpPr>
        <p:grpSpPr>
          <a:xfrm>
            <a:off x="2627408" y="2726800"/>
            <a:ext cx="449637" cy="533363"/>
            <a:chOff x="2550745" y="2843034"/>
            <a:chExt cx="565245" cy="670498"/>
          </a:xfrm>
        </p:grpSpPr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2550745" y="3092522"/>
              <a:ext cx="290419" cy="421010"/>
            </a:xfrm>
            <a:custGeom>
              <a:avLst/>
              <a:gdLst>
                <a:gd name="T0" fmla="*/ 105 w 148"/>
                <a:gd name="T1" fmla="*/ 123 h 212"/>
                <a:gd name="T2" fmla="*/ 108 w 148"/>
                <a:gd name="T3" fmla="*/ 100 h 212"/>
                <a:gd name="T4" fmla="*/ 78 w 148"/>
                <a:gd name="T5" fmla="*/ 11 h 212"/>
                <a:gd name="T6" fmla="*/ 65 w 148"/>
                <a:gd name="T7" fmla="*/ 4 h 212"/>
                <a:gd name="T8" fmla="*/ 28 w 148"/>
                <a:gd name="T9" fmla="*/ 16 h 212"/>
                <a:gd name="T10" fmla="*/ 9 w 148"/>
                <a:gd name="T11" fmla="*/ 55 h 212"/>
                <a:gd name="T12" fmla="*/ 22 w 148"/>
                <a:gd name="T13" fmla="*/ 93 h 212"/>
                <a:gd name="T14" fmla="*/ 61 w 148"/>
                <a:gd name="T15" fmla="*/ 116 h 212"/>
                <a:gd name="T16" fmla="*/ 77 w 148"/>
                <a:gd name="T17" fmla="*/ 131 h 212"/>
                <a:gd name="T18" fmla="*/ 100 w 148"/>
                <a:gd name="T19" fmla="*/ 200 h 212"/>
                <a:gd name="T20" fmla="*/ 114 w 148"/>
                <a:gd name="T21" fmla="*/ 208 h 212"/>
                <a:gd name="T22" fmla="*/ 121 w 148"/>
                <a:gd name="T23" fmla="*/ 174 h 212"/>
                <a:gd name="T24" fmla="*/ 105 w 148"/>
                <a:gd name="T25" fmla="*/ 12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12">
                  <a:moveTo>
                    <a:pt x="105" y="123"/>
                  </a:moveTo>
                  <a:cubicBezTo>
                    <a:pt x="105" y="123"/>
                    <a:pt x="110" y="107"/>
                    <a:pt x="108" y="100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8" y="11"/>
                    <a:pt x="77" y="0"/>
                    <a:pt x="65" y="4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0" y="27"/>
                    <a:pt x="9" y="5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33" y="126"/>
                    <a:pt x="61" y="116"/>
                  </a:cubicBezTo>
                  <a:cubicBezTo>
                    <a:pt x="61" y="116"/>
                    <a:pt x="72" y="113"/>
                    <a:pt x="77" y="131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2" y="212"/>
                    <a:pt x="114" y="208"/>
                  </a:cubicBezTo>
                  <a:cubicBezTo>
                    <a:pt x="114" y="208"/>
                    <a:pt x="148" y="202"/>
                    <a:pt x="121" y="174"/>
                  </a:cubicBezTo>
                  <a:cubicBezTo>
                    <a:pt x="128" y="158"/>
                    <a:pt x="105" y="146"/>
                    <a:pt x="105" y="1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711547" y="2843034"/>
              <a:ext cx="404443" cy="471688"/>
            </a:xfrm>
            <a:custGeom>
              <a:avLst/>
              <a:gdLst>
                <a:gd name="T0" fmla="*/ 175 w 206"/>
                <a:gd name="T1" fmla="*/ 147 h 238"/>
                <a:gd name="T2" fmla="*/ 182 w 206"/>
                <a:gd name="T3" fmla="*/ 114 h 238"/>
                <a:gd name="T4" fmla="*/ 156 w 206"/>
                <a:gd name="T5" fmla="*/ 91 h 238"/>
                <a:gd name="T6" fmla="*/ 129 w 206"/>
                <a:gd name="T7" fmla="*/ 10 h 238"/>
                <a:gd name="T8" fmla="*/ 120 w 206"/>
                <a:gd name="T9" fmla="*/ 15 h 238"/>
                <a:gd name="T10" fmla="*/ 11 w 206"/>
                <a:gd name="T11" fmla="*/ 119 h 238"/>
                <a:gd name="T12" fmla="*/ 5 w 206"/>
                <a:gd name="T13" fmla="*/ 131 h 238"/>
                <a:gd name="T14" fmla="*/ 31 w 206"/>
                <a:gd name="T15" fmla="*/ 207 h 238"/>
                <a:gd name="T16" fmla="*/ 43 w 206"/>
                <a:gd name="T17" fmla="*/ 213 h 238"/>
                <a:gd name="T18" fmla="*/ 195 w 206"/>
                <a:gd name="T19" fmla="*/ 231 h 238"/>
                <a:gd name="T20" fmla="*/ 202 w 206"/>
                <a:gd name="T21" fmla="*/ 228 h 238"/>
                <a:gd name="T22" fmla="*/ 175 w 206"/>
                <a:gd name="T23" fmla="*/ 14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6" h="238">
                  <a:moveTo>
                    <a:pt x="175" y="147"/>
                  </a:moveTo>
                  <a:cubicBezTo>
                    <a:pt x="183" y="138"/>
                    <a:pt x="186" y="126"/>
                    <a:pt x="182" y="114"/>
                  </a:cubicBezTo>
                  <a:cubicBezTo>
                    <a:pt x="178" y="101"/>
                    <a:pt x="168" y="93"/>
                    <a:pt x="156" y="9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5" y="0"/>
                    <a:pt x="120" y="15"/>
                    <a:pt x="120" y="15"/>
                  </a:cubicBezTo>
                  <a:cubicBezTo>
                    <a:pt x="100" y="95"/>
                    <a:pt x="11" y="119"/>
                    <a:pt x="11" y="119"/>
                  </a:cubicBezTo>
                  <a:cubicBezTo>
                    <a:pt x="0" y="123"/>
                    <a:pt x="5" y="131"/>
                    <a:pt x="5" y="131"/>
                  </a:cubicBezTo>
                  <a:cubicBezTo>
                    <a:pt x="31" y="207"/>
                    <a:pt x="31" y="207"/>
                    <a:pt x="31" y="207"/>
                  </a:cubicBezTo>
                  <a:cubicBezTo>
                    <a:pt x="34" y="216"/>
                    <a:pt x="43" y="213"/>
                    <a:pt x="43" y="213"/>
                  </a:cubicBezTo>
                  <a:cubicBezTo>
                    <a:pt x="141" y="180"/>
                    <a:pt x="195" y="231"/>
                    <a:pt x="195" y="231"/>
                  </a:cubicBezTo>
                  <a:cubicBezTo>
                    <a:pt x="195" y="231"/>
                    <a:pt x="206" y="238"/>
                    <a:pt x="202" y="228"/>
                  </a:cubicBezTo>
                  <a:lnTo>
                    <a:pt x="175" y="1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6" name="TextBox 7"/>
          <p:cNvSpPr txBox="1"/>
          <p:nvPr/>
        </p:nvSpPr>
        <p:spPr>
          <a:xfrm>
            <a:off x="2216653" y="2449388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SEGURIDAD</a:t>
            </a:r>
          </a:p>
        </p:txBody>
      </p:sp>
      <p:sp>
        <p:nvSpPr>
          <p:cNvPr id="117" name="TextBox 7"/>
          <p:cNvSpPr txBox="1"/>
          <p:nvPr/>
        </p:nvSpPr>
        <p:spPr>
          <a:xfrm>
            <a:off x="3728024" y="2492411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EDUCACIÓN </a:t>
            </a:r>
          </a:p>
        </p:txBody>
      </p:sp>
      <p:sp>
        <p:nvSpPr>
          <p:cNvPr id="118" name="TextBox 7"/>
          <p:cNvSpPr txBox="1"/>
          <p:nvPr/>
        </p:nvSpPr>
        <p:spPr>
          <a:xfrm>
            <a:off x="5294347" y="2469095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SALUD</a:t>
            </a:r>
          </a:p>
        </p:txBody>
      </p:sp>
      <p:sp>
        <p:nvSpPr>
          <p:cNvPr id="119" name="TextBox 7"/>
          <p:cNvSpPr txBox="1"/>
          <p:nvPr/>
        </p:nvSpPr>
        <p:spPr>
          <a:xfrm>
            <a:off x="6810813" y="2461371"/>
            <a:ext cx="1913790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b="1" dirty="0">
                <a:solidFill>
                  <a:schemeClr val="accent5"/>
                </a:solidFill>
                <a:latin typeface="Corbel"/>
                <a:cs typeface="Corbel"/>
              </a:rPr>
              <a:t>DESARROLLO HUMANO</a:t>
            </a:r>
          </a:p>
        </p:txBody>
      </p:sp>
      <p:sp>
        <p:nvSpPr>
          <p:cNvPr id="55" name="Rectangle 8"/>
          <p:cNvSpPr/>
          <p:nvPr/>
        </p:nvSpPr>
        <p:spPr>
          <a:xfrm>
            <a:off x="2357327" y="1616798"/>
            <a:ext cx="5874039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s-ES" sz="1000" dirty="0">
                <a:solidFill>
                  <a:srgbClr val="7F7F7F"/>
                </a:solidFill>
                <a:latin typeface="Corbel"/>
                <a:cs typeface="Corbel"/>
              </a:rPr>
              <a:t>SER EL MUNICIPIO MODELO, EN DESARROLLO SOCIAL INTEGRAL EN EL DEPARTAMENTO DE TOTONICAPAN, APOSTANDO A LA EDUCACIÓN, SALUD, SEGURIDAD Y DESARROLLO HUMANO EN EL AÑO 2019</a:t>
            </a:r>
            <a:endParaRPr lang="es-ES_tradnl" sz="1000" dirty="0">
              <a:solidFill>
                <a:srgbClr val="7F7F7F"/>
              </a:solidFill>
              <a:latin typeface="Corbel"/>
              <a:cs typeface="Corbel"/>
            </a:endParaRPr>
          </a:p>
        </p:txBody>
      </p:sp>
      <p:pic>
        <p:nvPicPr>
          <p:cNvPr id="54" name="logoinstitucio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2226" y="4409151"/>
            <a:ext cx="2492401" cy="504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Imagen 55" descr="Logo PAPTN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60" y="4358289"/>
            <a:ext cx="803486" cy="55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65464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MOD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idemodel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5379</TotalTime>
  <Words>1099</Words>
  <Application>Microsoft Macintosh PowerPoint</Application>
  <PresentationFormat>Presentación en pantalla (16:9)</PresentationFormat>
  <Paragraphs>97</Paragraphs>
  <Slides>14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Tema de Office</vt:lpstr>
      <vt:lpstr>White</vt:lpstr>
      <vt:lpstr>1_White</vt:lpstr>
      <vt:lpstr>MODEL</vt:lpstr>
      <vt:lpstr>1_Tema de Office</vt:lpstr>
      <vt:lpstr>Presentación de PowerPoint</vt:lpstr>
      <vt:lpstr>Presentación de PowerPoint</vt:lpstr>
      <vt:lpstr>4 DISCIPLINAS A TRAVÉS DE LA META CRUCIALMENTE IMPORTANTE - MCI</vt:lpstr>
      <vt:lpstr>4 DISCIPLINAS A TRAVÉS DE LA META CRUCIALMENTE IMPORTANTE - MCI</vt:lpstr>
      <vt:lpstr>4 DISCIPLINAS A TRAVÉS DE LA META CRUCIALMENTE IMPORTANTE - MCI</vt:lpstr>
      <vt:lpstr>4 DISCIPLINAS A TRAVÉS DE LA META CRUCIALMENTE IMPORTANTE - MCI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PROYECTOS PRIORIZADOS</vt:lpstr>
      <vt:lpstr>Presentación de PowerPoint</vt:lpstr>
    </vt:vector>
  </TitlesOfParts>
  <Company>CALTEC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Calderón</dc:creator>
  <cp:lastModifiedBy>Chung An Lin</cp:lastModifiedBy>
  <cp:revision>49</cp:revision>
  <cp:lastPrinted>2017-08-10T15:51:28Z</cp:lastPrinted>
  <dcterms:created xsi:type="dcterms:W3CDTF">2016-12-13T02:55:50Z</dcterms:created>
  <dcterms:modified xsi:type="dcterms:W3CDTF">2017-08-10T22:07:09Z</dcterms:modified>
</cp:coreProperties>
</file>